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60" r:id="rId24"/>
  </p:sldIdLst>
  <p:sldSz cx="18288000" cy="10287000"/>
  <p:notesSz cx="6858000" cy="9144000"/>
  <p:embeddedFontLst>
    <p:embeddedFont>
      <p:font typeface="Agrandir Narrow" panose="020B0604020202020204" charset="0"/>
      <p:regular r:id="rId25"/>
    </p:embeddedFont>
    <p:embeddedFont>
      <p:font typeface="Agrandir Narrow Bold" panose="020B0604020202020204" charset="0"/>
      <p:regular r:id="rId26"/>
    </p:embeddedFont>
    <p:embeddedFont>
      <p:font typeface="Agrandir Narrow Italics" panose="020B0604020202020204" charset="0"/>
      <p:regular r:id="rId27"/>
    </p:embeddedFont>
    <p:embeddedFont>
      <p:font typeface="Atkinson Hyperlegible" panose="020B0604020202020204" charset="0"/>
      <p:regular r:id="rId28"/>
    </p:embeddedFont>
    <p:embeddedFont>
      <p:font typeface="Atkinson Hyperlegible Bold" panose="020B0604020202020204" charset="0"/>
      <p:regular r:id="rId29"/>
    </p:embeddedFont>
    <p:embeddedFont>
      <p:font typeface="Canva Sans" panose="020B0604020202020204" charset="0"/>
      <p:regular r:id="rId30"/>
    </p:embeddedFont>
    <p:embeddedFont>
      <p:font typeface="Canva Sa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83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researchgate.net/publication/390317271_AI-Driven_Video_Quality_Assessment_and_Enhancement_Techniqu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database.mmsp-kn.de/konvid-1k-database.htm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1825" y="-1270651"/>
            <a:ext cx="29356418" cy="17507100"/>
          </a:xfrm>
          <a:custGeom>
            <a:avLst/>
            <a:gdLst/>
            <a:ahLst/>
            <a:cxnLst/>
            <a:rect l="l" t="t" r="r" b="b"/>
            <a:pathLst>
              <a:path w="29356418" h="17507100">
                <a:moveTo>
                  <a:pt x="0" y="0"/>
                </a:moveTo>
                <a:lnTo>
                  <a:pt x="29356418" y="0"/>
                </a:lnTo>
                <a:lnTo>
                  <a:pt x="29356418" y="17507100"/>
                </a:lnTo>
                <a:lnTo>
                  <a:pt x="0" y="175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401014">
            <a:off x="-3892770" y="-5000243"/>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82745"/>
              </a:srgbClr>
            </a:solidFill>
            <a:ln w="38100" cap="sq">
              <a:solidFill>
                <a:srgbClr val="202354">
                  <a:alpha val="82745"/>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210952" y="1793606"/>
            <a:ext cx="6255564" cy="495299"/>
          </a:xfrm>
          <a:prstGeom prst="rect">
            <a:avLst/>
          </a:prstGeom>
        </p:spPr>
        <p:txBody>
          <a:bodyPr lIns="0" tIns="0" rIns="0" bIns="0" rtlCol="0" anchor="t">
            <a:spAutoFit/>
          </a:bodyPr>
          <a:lstStyle/>
          <a:p>
            <a:pPr algn="ctr">
              <a:lnSpc>
                <a:spcPts val="3299"/>
              </a:lnSpc>
              <a:spcBef>
                <a:spcPct val="0"/>
              </a:spcBef>
            </a:pPr>
            <a:r>
              <a:rPr lang="en-US" sz="2999" b="1" spc="119" dirty="0">
                <a:solidFill>
                  <a:srgbClr val="223289"/>
                </a:solidFill>
                <a:latin typeface="Agrandir Narrow Bold"/>
                <a:ea typeface="Agrandir Narrow Bold"/>
                <a:cs typeface="Agrandir Narrow Bold"/>
                <a:sym typeface="Agrandir Narrow Bold"/>
              </a:rPr>
              <a:t>TIMESFORMER ARCHITECTURE</a:t>
            </a:r>
          </a:p>
        </p:txBody>
      </p:sp>
      <p:sp>
        <p:nvSpPr>
          <p:cNvPr id="7" name="TextBox 7"/>
          <p:cNvSpPr txBox="1"/>
          <p:nvPr/>
        </p:nvSpPr>
        <p:spPr>
          <a:xfrm>
            <a:off x="1918968" y="2628289"/>
            <a:ext cx="4839533" cy="282575"/>
          </a:xfrm>
          <a:prstGeom prst="rect">
            <a:avLst/>
          </a:prstGeom>
        </p:spPr>
        <p:txBody>
          <a:bodyPr lIns="0" tIns="0" rIns="0" bIns="0" rtlCol="0" anchor="t">
            <a:spAutoFit/>
          </a:bodyPr>
          <a:lstStyle/>
          <a:p>
            <a:pPr algn="ctr">
              <a:lnSpc>
                <a:spcPts val="2199"/>
              </a:lnSpc>
              <a:spcBef>
                <a:spcPct val="0"/>
              </a:spcBef>
            </a:pPr>
            <a:r>
              <a:rPr lang="en-US" sz="1999" b="1" spc="79">
                <a:solidFill>
                  <a:srgbClr val="223289"/>
                </a:solidFill>
                <a:latin typeface="Atkinson Hyperlegible Bold"/>
                <a:ea typeface="Atkinson Hyperlegible Bold"/>
                <a:cs typeface="Atkinson Hyperlegible Bold"/>
                <a:sym typeface="Atkinson Hyperlegible Bold"/>
              </a:rPr>
              <a:t>BREAKDOWN OF THE ARCHITECTURE</a:t>
            </a:r>
          </a:p>
        </p:txBody>
      </p:sp>
      <p:sp>
        <p:nvSpPr>
          <p:cNvPr id="8" name="TextBox 8"/>
          <p:cNvSpPr txBox="1"/>
          <p:nvPr/>
        </p:nvSpPr>
        <p:spPr>
          <a:xfrm>
            <a:off x="2239440" y="3237125"/>
            <a:ext cx="5066493" cy="413187"/>
          </a:xfrm>
          <a:prstGeom prst="rect">
            <a:avLst/>
          </a:prstGeom>
        </p:spPr>
        <p:txBody>
          <a:bodyPr lIns="0" tIns="0" rIns="0" bIns="0" rtlCol="0" anchor="t">
            <a:spAutoFit/>
          </a:bodyPr>
          <a:lstStyle/>
          <a:p>
            <a:pPr algn="just">
              <a:lnSpc>
                <a:spcPts val="3588"/>
              </a:lnSpc>
            </a:pPr>
            <a:r>
              <a:rPr lang="en-US" sz="2201" u="sng" spc="88">
                <a:solidFill>
                  <a:srgbClr val="223289"/>
                </a:solidFill>
                <a:latin typeface="Atkinson Hyperlegible"/>
                <a:ea typeface="Atkinson Hyperlegible"/>
                <a:cs typeface="Atkinson Hyperlegible"/>
                <a:sym typeface="Atkinson Hyperlegible"/>
              </a:rPr>
              <a:t>Input Processing (Embedding Layer) :</a:t>
            </a:r>
          </a:p>
        </p:txBody>
      </p:sp>
      <p:sp>
        <p:nvSpPr>
          <p:cNvPr id="9" name="TextBox 9"/>
          <p:cNvSpPr txBox="1"/>
          <p:nvPr/>
        </p:nvSpPr>
        <p:spPr>
          <a:xfrm>
            <a:off x="2968068" y="4471261"/>
            <a:ext cx="13844347" cy="1007502"/>
          </a:xfrm>
          <a:prstGeom prst="rect">
            <a:avLst/>
          </a:prstGeom>
        </p:spPr>
        <p:txBody>
          <a:bodyPr lIns="0" tIns="0" rIns="0" bIns="0" rtlCol="0" anchor="t">
            <a:spAutoFit/>
          </a:bodyPr>
          <a:lstStyle/>
          <a:p>
            <a:pPr marL="453107" lvl="1" indent="-226553" algn="l">
              <a:lnSpc>
                <a:spcPts val="4260"/>
              </a:lnSpc>
              <a:buFont typeface="Arial"/>
              <a:buChar char="•"/>
            </a:pPr>
            <a:r>
              <a:rPr lang="en-US" sz="2098">
                <a:solidFill>
                  <a:srgbClr val="223289"/>
                </a:solidFill>
                <a:latin typeface="Canva Sans"/>
                <a:ea typeface="Canva Sans"/>
                <a:cs typeface="Canva Sans"/>
                <a:sym typeface="Canva Sans"/>
              </a:rPr>
              <a:t>Uses a Conv2d(3, 768, kernel_size=(16,16)) to split each video frame into 16×16 non-overlapping patches.</a:t>
            </a:r>
          </a:p>
          <a:p>
            <a:pPr marL="453107" lvl="1" indent="-226553" algn="l">
              <a:lnSpc>
                <a:spcPts val="4260"/>
              </a:lnSpc>
              <a:buFont typeface="Arial"/>
              <a:buChar char="•"/>
            </a:pPr>
            <a:r>
              <a:rPr lang="en-US" sz="2098">
                <a:solidFill>
                  <a:srgbClr val="223289"/>
                </a:solidFill>
                <a:latin typeface="Canva Sans"/>
                <a:ea typeface="Canva Sans"/>
                <a:cs typeface="Canva Sans"/>
                <a:sym typeface="Canva Sans"/>
              </a:rPr>
              <a:t>Projects each patch into a 768-dimensional embedding space . </a:t>
            </a:r>
          </a:p>
        </p:txBody>
      </p:sp>
      <p:sp>
        <p:nvSpPr>
          <p:cNvPr id="10" name="TextBox 10"/>
          <p:cNvSpPr txBox="1"/>
          <p:nvPr/>
        </p:nvSpPr>
        <p:spPr>
          <a:xfrm>
            <a:off x="2400023" y="3896148"/>
            <a:ext cx="5066493"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223289"/>
                </a:solidFill>
                <a:latin typeface="Atkinson Hyperlegible"/>
                <a:ea typeface="Atkinson Hyperlegible"/>
                <a:cs typeface="Atkinson Hyperlegible"/>
                <a:sym typeface="Atkinson Hyperlegible"/>
              </a:rPr>
              <a:t>Patch Embeddings :</a:t>
            </a:r>
          </a:p>
        </p:txBody>
      </p:sp>
      <p:sp>
        <p:nvSpPr>
          <p:cNvPr id="11" name="TextBox 11"/>
          <p:cNvSpPr txBox="1"/>
          <p:nvPr/>
        </p:nvSpPr>
        <p:spPr>
          <a:xfrm>
            <a:off x="2400023" y="6070260"/>
            <a:ext cx="5066493"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223289"/>
                </a:solidFill>
                <a:latin typeface="Atkinson Hyperlegible"/>
                <a:ea typeface="Atkinson Hyperlegible"/>
                <a:cs typeface="Atkinson Hyperlegible"/>
                <a:sym typeface="Atkinson Hyperlegible"/>
              </a:rPr>
              <a:t>Positional Embeddings :</a:t>
            </a:r>
          </a:p>
        </p:txBody>
      </p:sp>
      <p:sp>
        <p:nvSpPr>
          <p:cNvPr id="12" name="TextBox 12"/>
          <p:cNvSpPr txBox="1"/>
          <p:nvPr/>
        </p:nvSpPr>
        <p:spPr>
          <a:xfrm>
            <a:off x="2968068" y="6740622"/>
            <a:ext cx="13844347" cy="1513464"/>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223289"/>
                </a:solidFill>
                <a:latin typeface="Canva Sans"/>
                <a:ea typeface="Canva Sans"/>
                <a:cs typeface="Canva Sans"/>
                <a:sym typeface="Canva Sans"/>
              </a:rPr>
              <a:t>Adds learnable spatial position embeddings .</a:t>
            </a:r>
          </a:p>
          <a:p>
            <a:pPr marL="453107" lvl="1" indent="-226553" algn="l">
              <a:lnSpc>
                <a:spcPts val="4176"/>
              </a:lnSpc>
              <a:buFont typeface="Arial"/>
              <a:buChar char="•"/>
            </a:pPr>
            <a:r>
              <a:rPr lang="en-US" sz="2098">
                <a:solidFill>
                  <a:srgbClr val="223289"/>
                </a:solidFill>
                <a:latin typeface="Canva Sans"/>
                <a:ea typeface="Canva Sans"/>
                <a:cs typeface="Canva Sans"/>
                <a:sym typeface="Canva Sans"/>
              </a:rPr>
              <a:t>Includes temporal position embeddings for video sequence modelling .</a:t>
            </a:r>
          </a:p>
          <a:p>
            <a:pPr algn="l">
              <a:lnSpc>
                <a:spcPts val="4176"/>
              </a:lnSpc>
            </a:pPr>
            <a:endParaRPr lang="en-US" sz="2098">
              <a:solidFill>
                <a:srgbClr val="223289"/>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401014">
            <a:off x="-10161900" y="-4843898"/>
            <a:ext cx="31660861" cy="18881386"/>
          </a:xfrm>
          <a:custGeom>
            <a:avLst/>
            <a:gdLst/>
            <a:ahLst/>
            <a:cxnLst/>
            <a:rect l="l" t="t" r="r" b="b"/>
            <a:pathLst>
              <a:path w="31660861" h="18881386">
                <a:moveTo>
                  <a:pt x="0" y="0"/>
                </a:moveTo>
                <a:lnTo>
                  <a:pt x="31660861" y="0"/>
                </a:lnTo>
                <a:lnTo>
                  <a:pt x="31660861" y="18881387"/>
                </a:lnTo>
                <a:lnTo>
                  <a:pt x="0" y="18881387"/>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70980"/>
              </a:srgbClr>
            </a:solidFill>
            <a:ln w="38100" cap="sq">
              <a:solidFill>
                <a:srgbClr val="202354">
                  <a:alpha val="70980"/>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210952" y="1793606"/>
            <a:ext cx="6255564" cy="495299"/>
          </a:xfrm>
          <a:prstGeom prst="rect">
            <a:avLst/>
          </a:prstGeom>
        </p:spPr>
        <p:txBody>
          <a:bodyPr lIns="0" tIns="0" rIns="0" bIns="0" rtlCol="0" anchor="t">
            <a:spAutoFit/>
          </a:bodyPr>
          <a:lstStyle/>
          <a:p>
            <a:pPr algn="ctr">
              <a:lnSpc>
                <a:spcPts val="3299"/>
              </a:lnSpc>
              <a:spcBef>
                <a:spcPct val="0"/>
              </a:spcBef>
            </a:pPr>
            <a:r>
              <a:rPr lang="en-US" sz="2999" b="1" spc="119" dirty="0">
                <a:solidFill>
                  <a:srgbClr val="223289"/>
                </a:solidFill>
                <a:latin typeface="Agrandir Narrow Bold"/>
                <a:ea typeface="Agrandir Narrow Bold"/>
                <a:cs typeface="Agrandir Narrow Bold"/>
                <a:sym typeface="Agrandir Narrow Bold"/>
              </a:rPr>
              <a:t>TIMESFORMER ARCHITECTURE</a:t>
            </a:r>
          </a:p>
        </p:txBody>
      </p:sp>
      <p:sp>
        <p:nvSpPr>
          <p:cNvPr id="7" name="TextBox 7"/>
          <p:cNvSpPr txBox="1"/>
          <p:nvPr/>
        </p:nvSpPr>
        <p:spPr>
          <a:xfrm>
            <a:off x="1812778" y="2710273"/>
            <a:ext cx="6436953" cy="450413"/>
          </a:xfrm>
          <a:prstGeom prst="rect">
            <a:avLst/>
          </a:prstGeom>
        </p:spPr>
        <p:txBody>
          <a:bodyPr lIns="0" tIns="0" rIns="0" bIns="0" rtlCol="0" anchor="t">
            <a:spAutoFit/>
          </a:bodyPr>
          <a:lstStyle/>
          <a:p>
            <a:pPr algn="just">
              <a:lnSpc>
                <a:spcPts val="3898"/>
              </a:lnSpc>
            </a:pPr>
            <a:r>
              <a:rPr lang="en-US" sz="2391" u="sng" spc="95" dirty="0">
                <a:solidFill>
                  <a:srgbClr val="223289"/>
                </a:solidFill>
                <a:latin typeface="Atkinson Hyperlegible"/>
                <a:ea typeface="Atkinson Hyperlegible"/>
                <a:cs typeface="Atkinson Hyperlegible"/>
                <a:sym typeface="Atkinson Hyperlegible"/>
              </a:rPr>
              <a:t>TimeSformer Encoder (Core Architecture) :</a:t>
            </a:r>
          </a:p>
        </p:txBody>
      </p:sp>
      <p:sp>
        <p:nvSpPr>
          <p:cNvPr id="8" name="TextBox 8"/>
          <p:cNvSpPr txBox="1"/>
          <p:nvPr/>
        </p:nvSpPr>
        <p:spPr>
          <a:xfrm>
            <a:off x="3278684" y="5009638"/>
            <a:ext cx="12652565" cy="1099703"/>
          </a:xfrm>
          <a:prstGeom prst="rect">
            <a:avLst/>
          </a:prstGeom>
        </p:spPr>
        <p:txBody>
          <a:bodyPr lIns="0" tIns="0" rIns="0" bIns="0" rtlCol="0" anchor="t">
            <a:spAutoFit/>
          </a:bodyPr>
          <a:lstStyle/>
          <a:p>
            <a:pPr marL="492305" lvl="1" indent="-246152" algn="l">
              <a:lnSpc>
                <a:spcPts val="4628"/>
              </a:lnSpc>
              <a:buFont typeface="Arial"/>
              <a:buChar char="•"/>
            </a:pPr>
            <a:r>
              <a:rPr lang="en-US" sz="2280">
                <a:solidFill>
                  <a:srgbClr val="223289"/>
                </a:solidFill>
                <a:latin typeface="Canva Sans"/>
                <a:ea typeface="Canva Sans"/>
                <a:cs typeface="Canva Sans"/>
                <a:sym typeface="Canva Sans"/>
              </a:rPr>
              <a:t>Standard multi-head self-attention (MHSA) operating on patches within each frame .</a:t>
            </a:r>
          </a:p>
          <a:p>
            <a:pPr marL="492305" lvl="1" indent="-246152" algn="l">
              <a:lnSpc>
                <a:spcPts val="4628"/>
              </a:lnSpc>
              <a:buFont typeface="Arial"/>
              <a:buChar char="•"/>
            </a:pPr>
            <a:r>
              <a:rPr lang="en-US" sz="2280">
                <a:solidFill>
                  <a:srgbClr val="223289"/>
                </a:solidFill>
                <a:latin typeface="Canva Sans"/>
                <a:ea typeface="Canva Sans"/>
                <a:cs typeface="Canva Sans"/>
                <a:sym typeface="Canva Sans"/>
              </a:rPr>
              <a:t>Captures relationships between different spatial regions .</a:t>
            </a:r>
          </a:p>
        </p:txBody>
      </p:sp>
      <p:sp>
        <p:nvSpPr>
          <p:cNvPr id="9" name="TextBox 9"/>
          <p:cNvSpPr txBox="1"/>
          <p:nvPr/>
        </p:nvSpPr>
        <p:spPr>
          <a:xfrm>
            <a:off x="2744939" y="4501545"/>
            <a:ext cx="5504793" cy="451041"/>
          </a:xfrm>
          <a:prstGeom prst="rect">
            <a:avLst/>
          </a:prstGeom>
        </p:spPr>
        <p:txBody>
          <a:bodyPr lIns="0" tIns="0" rIns="0" bIns="0" rtlCol="0" anchor="t">
            <a:spAutoFit/>
          </a:bodyPr>
          <a:lstStyle/>
          <a:p>
            <a:pPr marL="516374" lvl="1" indent="-258187" algn="just">
              <a:lnSpc>
                <a:spcPts val="3898"/>
              </a:lnSpc>
              <a:buFont typeface="Arial"/>
              <a:buChar char="•"/>
            </a:pPr>
            <a:r>
              <a:rPr lang="en-US" sz="2391" spc="95">
                <a:solidFill>
                  <a:srgbClr val="223289"/>
                </a:solidFill>
                <a:latin typeface="Atkinson Hyperlegible"/>
                <a:ea typeface="Atkinson Hyperlegible"/>
                <a:cs typeface="Atkinson Hyperlegible"/>
                <a:sym typeface="Atkinson Hyperlegible"/>
              </a:rPr>
              <a:t>Spatial Attention (within frames) </a:t>
            </a:r>
          </a:p>
        </p:txBody>
      </p:sp>
      <p:sp>
        <p:nvSpPr>
          <p:cNvPr id="10" name="TextBox 10"/>
          <p:cNvSpPr txBox="1"/>
          <p:nvPr/>
        </p:nvSpPr>
        <p:spPr>
          <a:xfrm>
            <a:off x="2967017" y="6531541"/>
            <a:ext cx="6336459" cy="451041"/>
          </a:xfrm>
          <a:prstGeom prst="rect">
            <a:avLst/>
          </a:prstGeom>
        </p:spPr>
        <p:txBody>
          <a:bodyPr lIns="0" tIns="0" rIns="0" bIns="0" rtlCol="0" anchor="t">
            <a:spAutoFit/>
          </a:bodyPr>
          <a:lstStyle/>
          <a:p>
            <a:pPr marL="516374" lvl="1" indent="-258187" algn="just">
              <a:lnSpc>
                <a:spcPts val="3898"/>
              </a:lnSpc>
              <a:buFont typeface="Arial"/>
              <a:buChar char="•"/>
            </a:pPr>
            <a:r>
              <a:rPr lang="en-US" sz="2391" spc="95">
                <a:solidFill>
                  <a:srgbClr val="223289"/>
                </a:solidFill>
                <a:latin typeface="Atkinson Hyperlegible"/>
                <a:ea typeface="Atkinson Hyperlegible"/>
                <a:cs typeface="Atkinson Hyperlegible"/>
                <a:sym typeface="Atkinson Hyperlegible"/>
              </a:rPr>
              <a:t>Temporal Attention (across frames):</a:t>
            </a:r>
          </a:p>
        </p:txBody>
      </p:sp>
      <p:sp>
        <p:nvSpPr>
          <p:cNvPr id="11" name="TextBox 11"/>
          <p:cNvSpPr txBox="1"/>
          <p:nvPr/>
        </p:nvSpPr>
        <p:spPr>
          <a:xfrm>
            <a:off x="3424129" y="7179068"/>
            <a:ext cx="12631787" cy="1081063"/>
          </a:xfrm>
          <a:prstGeom prst="rect">
            <a:avLst/>
          </a:prstGeom>
        </p:spPr>
        <p:txBody>
          <a:bodyPr lIns="0" tIns="0" rIns="0" bIns="0" rtlCol="0" anchor="t">
            <a:spAutoFit/>
          </a:bodyPr>
          <a:lstStyle/>
          <a:p>
            <a:pPr marL="492305" lvl="1" indent="-246152" algn="l">
              <a:lnSpc>
                <a:spcPts val="4537"/>
              </a:lnSpc>
              <a:buFont typeface="Arial"/>
              <a:buChar char="•"/>
            </a:pPr>
            <a:r>
              <a:rPr lang="en-US" sz="2280">
                <a:solidFill>
                  <a:srgbClr val="223289"/>
                </a:solidFill>
                <a:latin typeface="Canva Sans"/>
                <a:ea typeface="Canva Sans"/>
                <a:cs typeface="Canva Sans"/>
                <a:sym typeface="Canva Sans"/>
              </a:rPr>
              <a:t>Separate MHSA operating along the time dimension for each spatial position .</a:t>
            </a:r>
          </a:p>
          <a:p>
            <a:pPr marL="492305" lvl="1" indent="-246152" algn="l">
              <a:lnSpc>
                <a:spcPts val="4537"/>
              </a:lnSpc>
              <a:buFont typeface="Arial"/>
              <a:buChar char="•"/>
            </a:pPr>
            <a:r>
              <a:rPr lang="en-US" sz="2280">
                <a:solidFill>
                  <a:srgbClr val="223289"/>
                </a:solidFill>
                <a:latin typeface="Canva Sans"/>
                <a:ea typeface="Canva Sans"/>
                <a:cs typeface="Canva Sans"/>
                <a:sym typeface="Canva Sans"/>
              </a:rPr>
              <a:t>Uses identical structure as spatial attention but processes temporal sequences .</a:t>
            </a:r>
          </a:p>
        </p:txBody>
      </p:sp>
      <p:sp>
        <p:nvSpPr>
          <p:cNvPr id="12" name="TextBox 12"/>
          <p:cNvSpPr txBox="1"/>
          <p:nvPr/>
        </p:nvSpPr>
        <p:spPr>
          <a:xfrm>
            <a:off x="2349831" y="3313910"/>
            <a:ext cx="9965904" cy="451041"/>
          </a:xfrm>
          <a:prstGeom prst="rect">
            <a:avLst/>
          </a:prstGeom>
        </p:spPr>
        <p:txBody>
          <a:bodyPr lIns="0" tIns="0" rIns="0" bIns="0" rtlCol="0" anchor="t">
            <a:spAutoFit/>
          </a:bodyPr>
          <a:lstStyle/>
          <a:p>
            <a:pPr marL="516374" lvl="1" indent="-258187" algn="just">
              <a:lnSpc>
                <a:spcPts val="3898"/>
              </a:lnSpc>
              <a:buFont typeface="Arial"/>
              <a:buChar char="•"/>
            </a:pPr>
            <a:r>
              <a:rPr lang="en-US" sz="2391" spc="95">
                <a:solidFill>
                  <a:srgbClr val="223289"/>
                </a:solidFill>
                <a:latin typeface="Atkinson Hyperlegible"/>
                <a:ea typeface="Atkinson Hyperlegible"/>
                <a:cs typeface="Atkinson Hyperlegible"/>
                <a:sym typeface="Atkinson Hyperlegible"/>
              </a:rPr>
              <a:t>Consists of 12 identical transformer layers, each containing:</a:t>
            </a:r>
          </a:p>
        </p:txBody>
      </p:sp>
      <p:sp>
        <p:nvSpPr>
          <p:cNvPr id="13" name="TextBox 13"/>
          <p:cNvSpPr txBox="1"/>
          <p:nvPr/>
        </p:nvSpPr>
        <p:spPr>
          <a:xfrm>
            <a:off x="2349831" y="3907727"/>
            <a:ext cx="9965904" cy="450413"/>
          </a:xfrm>
          <a:prstGeom prst="rect">
            <a:avLst/>
          </a:prstGeom>
        </p:spPr>
        <p:txBody>
          <a:bodyPr lIns="0" tIns="0" rIns="0" bIns="0" rtlCol="0" anchor="t">
            <a:spAutoFit/>
          </a:bodyPr>
          <a:lstStyle/>
          <a:p>
            <a:pPr marL="516374" lvl="1" indent="-258187" algn="just">
              <a:lnSpc>
                <a:spcPts val="3898"/>
              </a:lnSpc>
              <a:buFont typeface="Arial"/>
              <a:buChar char="•"/>
            </a:pPr>
            <a:r>
              <a:rPr lang="en-US" sz="2391" u="sng" spc="95">
                <a:solidFill>
                  <a:srgbClr val="223289"/>
                </a:solidFill>
                <a:latin typeface="Atkinson Hyperlegible"/>
                <a:ea typeface="Atkinson Hyperlegible"/>
                <a:cs typeface="Atkinson Hyperlegible"/>
                <a:sym typeface="Atkinson Hyperlegible"/>
              </a:rPr>
              <a:t>Dual-Attention Mechanism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401014">
            <a:off x="-9071929" y="-3120977"/>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6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70980"/>
              </a:srgbClr>
            </a:solidFill>
            <a:ln w="38100" cap="sq">
              <a:solidFill>
                <a:srgbClr val="202354">
                  <a:alpha val="70980"/>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210952" y="1793606"/>
            <a:ext cx="6255564" cy="495299"/>
          </a:xfrm>
          <a:prstGeom prst="rect">
            <a:avLst/>
          </a:prstGeom>
        </p:spPr>
        <p:txBody>
          <a:bodyPr lIns="0" tIns="0" rIns="0" bIns="0" rtlCol="0" anchor="t">
            <a:spAutoFit/>
          </a:bodyPr>
          <a:lstStyle/>
          <a:p>
            <a:pPr algn="ctr">
              <a:lnSpc>
                <a:spcPts val="3299"/>
              </a:lnSpc>
              <a:spcBef>
                <a:spcPct val="0"/>
              </a:spcBef>
            </a:pPr>
            <a:r>
              <a:rPr lang="en-US" sz="2999" b="1" spc="119" dirty="0">
                <a:solidFill>
                  <a:srgbClr val="223289"/>
                </a:solidFill>
                <a:latin typeface="Agrandir Narrow Bold"/>
                <a:ea typeface="Agrandir Narrow Bold"/>
                <a:cs typeface="Agrandir Narrow Bold"/>
                <a:sym typeface="Agrandir Narrow Bold"/>
              </a:rPr>
              <a:t>TIMESFORMER ARCHITECTURE</a:t>
            </a:r>
          </a:p>
        </p:txBody>
      </p:sp>
      <p:sp>
        <p:nvSpPr>
          <p:cNvPr id="7" name="TextBox 7"/>
          <p:cNvSpPr txBox="1"/>
          <p:nvPr/>
        </p:nvSpPr>
        <p:spPr>
          <a:xfrm>
            <a:off x="2205830" y="2732976"/>
            <a:ext cx="5924434"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223289"/>
                </a:solidFill>
                <a:latin typeface="Atkinson Hyperlegible"/>
                <a:ea typeface="Atkinson Hyperlegible"/>
                <a:cs typeface="Atkinson Hyperlegible"/>
                <a:sym typeface="Atkinson Hyperlegible"/>
              </a:rPr>
              <a:t>Feature Processing :</a:t>
            </a:r>
          </a:p>
        </p:txBody>
      </p:sp>
      <p:sp>
        <p:nvSpPr>
          <p:cNvPr id="8" name="TextBox 8"/>
          <p:cNvSpPr txBox="1"/>
          <p:nvPr/>
        </p:nvSpPr>
        <p:spPr>
          <a:xfrm>
            <a:off x="2968068" y="3234412"/>
            <a:ext cx="10769039" cy="1540902"/>
          </a:xfrm>
          <a:prstGeom prst="rect">
            <a:avLst/>
          </a:prstGeom>
        </p:spPr>
        <p:txBody>
          <a:bodyPr lIns="0" tIns="0" rIns="0" bIns="0" rtlCol="0" anchor="t">
            <a:spAutoFit/>
          </a:bodyPr>
          <a:lstStyle/>
          <a:p>
            <a:pPr marL="453107" lvl="1" indent="-226553" algn="l">
              <a:lnSpc>
                <a:spcPts val="4260"/>
              </a:lnSpc>
              <a:buFont typeface="Arial"/>
              <a:buChar char="•"/>
            </a:pPr>
            <a:r>
              <a:rPr lang="en-US" sz="2098">
                <a:solidFill>
                  <a:srgbClr val="223289"/>
                </a:solidFill>
                <a:latin typeface="Canva Sans"/>
                <a:ea typeface="Canva Sans"/>
                <a:cs typeface="Canva Sans"/>
                <a:sym typeface="Canva Sans"/>
              </a:rPr>
              <a:t>Layer Normalization</a:t>
            </a:r>
          </a:p>
          <a:p>
            <a:pPr marL="453107" lvl="1" indent="-226553" algn="l">
              <a:lnSpc>
                <a:spcPts val="4260"/>
              </a:lnSpc>
              <a:buFont typeface="Arial"/>
              <a:buChar char="•"/>
            </a:pPr>
            <a:r>
              <a:rPr lang="en-US" sz="2098">
                <a:solidFill>
                  <a:srgbClr val="223289"/>
                </a:solidFill>
                <a:latin typeface="Canva Sans"/>
                <a:ea typeface="Canva Sans"/>
                <a:cs typeface="Canva Sans"/>
                <a:sym typeface="Canva Sans"/>
              </a:rPr>
              <a:t>Feed-Forward Network</a:t>
            </a:r>
          </a:p>
          <a:p>
            <a:pPr marL="453107" lvl="1" indent="-226553" algn="l">
              <a:lnSpc>
                <a:spcPts val="4260"/>
              </a:lnSpc>
              <a:buFont typeface="Arial"/>
              <a:buChar char="•"/>
            </a:pPr>
            <a:r>
              <a:rPr lang="en-US" sz="2098">
                <a:solidFill>
                  <a:srgbClr val="223289"/>
                </a:solidFill>
                <a:latin typeface="Canva Sans"/>
                <a:ea typeface="Canva Sans"/>
                <a:cs typeface="Canva Sans"/>
                <a:sym typeface="Canva Sans"/>
              </a:rPr>
              <a:t>Residual Networks</a:t>
            </a:r>
          </a:p>
        </p:txBody>
      </p:sp>
      <p:sp>
        <p:nvSpPr>
          <p:cNvPr id="9" name="TextBox 9"/>
          <p:cNvSpPr txBox="1"/>
          <p:nvPr/>
        </p:nvSpPr>
        <p:spPr>
          <a:xfrm>
            <a:off x="2400023" y="5057775"/>
            <a:ext cx="5066493"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223289"/>
                </a:solidFill>
                <a:latin typeface="Atkinson Hyperlegible"/>
                <a:ea typeface="Atkinson Hyperlegible"/>
                <a:cs typeface="Atkinson Hyperlegible"/>
                <a:sym typeface="Atkinson Hyperlegible"/>
              </a:rPr>
              <a:t>Output Processing :</a:t>
            </a:r>
          </a:p>
        </p:txBody>
      </p:sp>
      <p:sp>
        <p:nvSpPr>
          <p:cNvPr id="10" name="TextBox 10"/>
          <p:cNvSpPr txBox="1"/>
          <p:nvPr/>
        </p:nvSpPr>
        <p:spPr>
          <a:xfrm>
            <a:off x="3085702" y="5690037"/>
            <a:ext cx="13844347" cy="989589"/>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223289"/>
                </a:solidFill>
                <a:latin typeface="Canva Sans"/>
                <a:ea typeface="Canva Sans"/>
                <a:cs typeface="Canva Sans"/>
                <a:sym typeface="Canva Sans"/>
              </a:rPr>
              <a:t>Final LayerNorm over the 768-dimensional embeddings</a:t>
            </a:r>
          </a:p>
          <a:p>
            <a:pPr marL="453107" lvl="1" indent="-226553" algn="l">
              <a:lnSpc>
                <a:spcPts val="4176"/>
              </a:lnSpc>
              <a:buFont typeface="Arial"/>
              <a:buChar char="•"/>
            </a:pPr>
            <a:r>
              <a:rPr lang="en-US" sz="2098">
                <a:solidFill>
                  <a:srgbClr val="223289"/>
                </a:solidFill>
                <a:latin typeface="Canva Sans"/>
                <a:ea typeface="Canva Sans"/>
                <a:cs typeface="Canva Sans"/>
                <a:sym typeface="Canva Sans"/>
              </a:rPr>
              <a:t>Original classifier head is replaced with Quality Prediction Head</a:t>
            </a:r>
          </a:p>
        </p:txBody>
      </p:sp>
      <p:sp>
        <p:nvSpPr>
          <p:cNvPr id="11" name="TextBox 11"/>
          <p:cNvSpPr txBox="1"/>
          <p:nvPr/>
        </p:nvSpPr>
        <p:spPr>
          <a:xfrm>
            <a:off x="2517658" y="6954045"/>
            <a:ext cx="5066493"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223289"/>
                </a:solidFill>
                <a:latin typeface="Atkinson Hyperlegible"/>
                <a:ea typeface="Atkinson Hyperlegible"/>
                <a:cs typeface="Atkinson Hyperlegible"/>
                <a:sym typeface="Atkinson Hyperlegible"/>
              </a:rPr>
              <a:t>Quality Prediction Head : </a:t>
            </a:r>
          </a:p>
        </p:txBody>
      </p:sp>
      <p:sp>
        <p:nvSpPr>
          <p:cNvPr id="12" name="TextBox 12"/>
          <p:cNvSpPr txBox="1"/>
          <p:nvPr/>
        </p:nvSpPr>
        <p:spPr>
          <a:xfrm>
            <a:off x="3187688" y="7462482"/>
            <a:ext cx="13844347" cy="465714"/>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223289"/>
                </a:solidFill>
                <a:latin typeface="Canva Sans"/>
                <a:ea typeface="Canva Sans"/>
                <a:cs typeface="Canva Sans"/>
                <a:sym typeface="Canva Sans"/>
              </a:rPr>
              <a:t>Custom regression head for quality scoring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grpSp>
        <p:nvGrpSpPr>
          <p:cNvPr id="2" name="Group 2"/>
          <p:cNvGrpSpPr/>
          <p:nvPr/>
        </p:nvGrpSpPr>
        <p:grpSpPr>
          <a:xfrm>
            <a:off x="1038999" y="1374224"/>
            <a:ext cx="16230600" cy="7611459"/>
            <a:chOff x="0" y="0"/>
            <a:chExt cx="3366302" cy="1578652"/>
          </a:xfrm>
        </p:grpSpPr>
        <p:sp>
          <p:nvSpPr>
            <p:cNvPr id="3" name="Freeform 3"/>
            <p:cNvSpPr/>
            <p:nvPr/>
          </p:nvSpPr>
          <p:spPr>
            <a:xfrm>
              <a:off x="0" y="0"/>
              <a:ext cx="3366302" cy="1578652"/>
            </a:xfrm>
            <a:custGeom>
              <a:avLst/>
              <a:gdLst/>
              <a:ahLst/>
              <a:cxnLst/>
              <a:rect l="l" t="t" r="r" b="b"/>
              <a:pathLst>
                <a:path w="3366302" h="1578652">
                  <a:moveTo>
                    <a:pt x="0" y="0"/>
                  </a:moveTo>
                  <a:lnTo>
                    <a:pt x="3366302" y="0"/>
                  </a:lnTo>
                  <a:lnTo>
                    <a:pt x="3366302" y="1578652"/>
                  </a:lnTo>
                  <a:lnTo>
                    <a:pt x="0" y="1578652"/>
                  </a:lnTo>
                  <a:close/>
                </a:path>
              </a:pathLst>
            </a:custGeom>
            <a:solidFill>
              <a:srgbClr val="FFFFFF">
                <a:alpha val="22745"/>
              </a:srgbClr>
            </a:solidFill>
            <a:ln cap="sq">
              <a:noFill/>
              <a:prstDash val="solid"/>
              <a:miter/>
            </a:ln>
          </p:spPr>
        </p:sp>
        <p:sp>
          <p:nvSpPr>
            <p:cNvPr id="4" name="TextBox 4"/>
            <p:cNvSpPr txBox="1"/>
            <p:nvPr/>
          </p:nvSpPr>
          <p:spPr>
            <a:xfrm>
              <a:off x="0" y="-28575"/>
              <a:ext cx="3366302" cy="1607227"/>
            </a:xfrm>
            <a:prstGeom prst="rect">
              <a:avLst/>
            </a:prstGeom>
          </p:spPr>
          <p:txBody>
            <a:bodyPr lIns="50800" tIns="50800" rIns="50800" bIns="50800" rtlCol="0" anchor="ctr"/>
            <a:lstStyle/>
            <a:p>
              <a:pPr algn="ctr">
                <a:lnSpc>
                  <a:spcPts val="1869"/>
                </a:lnSpc>
              </a:pPr>
              <a:endParaRPr/>
            </a:p>
          </p:txBody>
        </p:sp>
      </p:grpSp>
      <p:sp>
        <p:nvSpPr>
          <p:cNvPr id="5" name="Freeform 5"/>
          <p:cNvSpPr/>
          <p:nvPr/>
        </p:nvSpPr>
        <p:spPr>
          <a:xfrm rot="-401014">
            <a:off x="-4952342" y="-8411993"/>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464076" y="1761966"/>
            <a:ext cx="6255564"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MODEL TRAINING</a:t>
            </a:r>
          </a:p>
        </p:txBody>
      </p:sp>
      <p:sp>
        <p:nvSpPr>
          <p:cNvPr id="7" name="TextBox 7"/>
          <p:cNvSpPr txBox="1"/>
          <p:nvPr/>
        </p:nvSpPr>
        <p:spPr>
          <a:xfrm>
            <a:off x="2205830" y="2732976"/>
            <a:ext cx="5924434"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FFFFFF"/>
                </a:solidFill>
                <a:latin typeface="Atkinson Hyperlegible"/>
                <a:ea typeface="Atkinson Hyperlegible"/>
                <a:cs typeface="Atkinson Hyperlegible"/>
                <a:sym typeface="Atkinson Hyperlegible"/>
              </a:rPr>
              <a:t>Data Preparation :</a:t>
            </a:r>
          </a:p>
        </p:txBody>
      </p:sp>
      <p:sp>
        <p:nvSpPr>
          <p:cNvPr id="8" name="TextBox 8"/>
          <p:cNvSpPr txBox="1"/>
          <p:nvPr/>
        </p:nvSpPr>
        <p:spPr>
          <a:xfrm>
            <a:off x="2658556" y="3348642"/>
            <a:ext cx="13844347" cy="989589"/>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FFFFFF"/>
                </a:solidFill>
                <a:latin typeface="Canva Sans"/>
                <a:ea typeface="Canva Sans"/>
                <a:cs typeface="Canva Sans"/>
                <a:sym typeface="Canva Sans"/>
              </a:rPr>
              <a:t>The dataset is split into Training and Test sets using an 80/20 ratio, where 80% of the data is used for training and 20% is for testing.</a:t>
            </a:r>
          </a:p>
        </p:txBody>
      </p:sp>
      <p:sp>
        <p:nvSpPr>
          <p:cNvPr id="9" name="TextBox 9"/>
          <p:cNvSpPr txBox="1"/>
          <p:nvPr/>
        </p:nvSpPr>
        <p:spPr>
          <a:xfrm>
            <a:off x="2486554" y="6725445"/>
            <a:ext cx="5066493" cy="413187"/>
          </a:xfrm>
          <a:prstGeom prst="rect">
            <a:avLst/>
          </a:prstGeom>
        </p:spPr>
        <p:txBody>
          <a:bodyPr lIns="0" tIns="0" rIns="0" bIns="0" rtlCol="0" anchor="t">
            <a:spAutoFit/>
          </a:bodyPr>
          <a:lstStyle/>
          <a:p>
            <a:pPr marL="475260" lvl="1" indent="-237630" algn="just">
              <a:lnSpc>
                <a:spcPts val="3588"/>
              </a:lnSpc>
              <a:buFont typeface="Arial"/>
              <a:buChar char="•"/>
            </a:pPr>
            <a:r>
              <a:rPr lang="en-US" sz="2201" u="sng" spc="88">
                <a:solidFill>
                  <a:srgbClr val="FFFFFF"/>
                </a:solidFill>
                <a:latin typeface="Atkinson Hyperlegible"/>
                <a:ea typeface="Atkinson Hyperlegible"/>
                <a:cs typeface="Atkinson Hyperlegible"/>
                <a:sym typeface="Atkinson Hyperlegible"/>
              </a:rPr>
              <a:t>Preprocessing steps :</a:t>
            </a:r>
          </a:p>
        </p:txBody>
      </p:sp>
      <p:sp>
        <p:nvSpPr>
          <p:cNvPr id="10" name="TextBox 10"/>
          <p:cNvSpPr txBox="1"/>
          <p:nvPr/>
        </p:nvSpPr>
        <p:spPr>
          <a:xfrm>
            <a:off x="3203239" y="7281507"/>
            <a:ext cx="13844347" cy="465714"/>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FFFFFF"/>
                </a:solidFill>
                <a:latin typeface="Canva Sans"/>
                <a:ea typeface="Canva Sans"/>
                <a:cs typeface="Canva Sans"/>
                <a:sym typeface="Canva Sans"/>
              </a:rPr>
              <a:t> Resizing input size : 224x224</a:t>
            </a:r>
          </a:p>
        </p:txBody>
      </p:sp>
      <p:sp>
        <p:nvSpPr>
          <p:cNvPr id="11" name="TextBox 11"/>
          <p:cNvSpPr txBox="1"/>
          <p:nvPr/>
        </p:nvSpPr>
        <p:spPr>
          <a:xfrm>
            <a:off x="2829604" y="4478556"/>
            <a:ext cx="13844347" cy="2037339"/>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FFFFFF"/>
                </a:solidFill>
                <a:latin typeface="Canva Sans"/>
                <a:ea typeface="Canva Sans"/>
                <a:cs typeface="Canva Sans"/>
                <a:sym typeface="Canva Sans"/>
              </a:rPr>
              <a:t>Number of Samples:</a:t>
            </a:r>
          </a:p>
          <a:p>
            <a:pPr marL="906213" lvl="2" indent="-302071" algn="l">
              <a:lnSpc>
                <a:spcPts val="4176"/>
              </a:lnSpc>
              <a:buFont typeface="Arial"/>
              <a:buChar char="⚬"/>
            </a:pPr>
            <a:r>
              <a:rPr lang="en-US" sz="2098">
                <a:solidFill>
                  <a:srgbClr val="FFFFFF"/>
                </a:solidFill>
                <a:latin typeface="Canva Sans"/>
                <a:ea typeface="Canva Sans"/>
                <a:cs typeface="Canva Sans"/>
                <a:sym typeface="Canva Sans"/>
              </a:rPr>
              <a:t>Total Videos: 1200.</a:t>
            </a:r>
          </a:p>
          <a:p>
            <a:pPr marL="906213" lvl="2" indent="-302071" algn="l">
              <a:lnSpc>
                <a:spcPts val="4176"/>
              </a:lnSpc>
              <a:buFont typeface="Arial"/>
              <a:buChar char="⚬"/>
            </a:pPr>
            <a:r>
              <a:rPr lang="en-US" sz="2098">
                <a:solidFill>
                  <a:srgbClr val="FFFFFF"/>
                </a:solidFill>
                <a:latin typeface="Canva Sans"/>
                <a:ea typeface="Canva Sans"/>
                <a:cs typeface="Canva Sans"/>
                <a:sym typeface="Canva Sans"/>
              </a:rPr>
              <a:t>Training Set: 960.</a:t>
            </a:r>
          </a:p>
          <a:p>
            <a:pPr marL="906213" lvl="2" indent="-302071" algn="l">
              <a:lnSpc>
                <a:spcPts val="4176"/>
              </a:lnSpc>
              <a:buFont typeface="Arial"/>
              <a:buChar char="⚬"/>
            </a:pPr>
            <a:r>
              <a:rPr lang="en-US" sz="2098">
                <a:solidFill>
                  <a:srgbClr val="FFFFFF"/>
                </a:solidFill>
                <a:latin typeface="Canva Sans"/>
                <a:ea typeface="Canva Sans"/>
                <a:cs typeface="Canva Sans"/>
                <a:sym typeface="Canva Sans"/>
              </a:rPr>
              <a:t>Test Set: 240.</a:t>
            </a:r>
          </a:p>
        </p:txBody>
      </p:sp>
      <p:sp>
        <p:nvSpPr>
          <p:cNvPr id="12" name="TextBox 12"/>
          <p:cNvSpPr txBox="1"/>
          <p:nvPr/>
        </p:nvSpPr>
        <p:spPr>
          <a:xfrm>
            <a:off x="3203239" y="7791600"/>
            <a:ext cx="13844347" cy="465714"/>
          </a:xfrm>
          <a:prstGeom prst="rect">
            <a:avLst/>
          </a:prstGeom>
        </p:spPr>
        <p:txBody>
          <a:bodyPr lIns="0" tIns="0" rIns="0" bIns="0" rtlCol="0" anchor="t">
            <a:spAutoFit/>
          </a:bodyPr>
          <a:lstStyle/>
          <a:p>
            <a:pPr marL="453107" lvl="1" indent="-226553" algn="l">
              <a:lnSpc>
                <a:spcPts val="4176"/>
              </a:lnSpc>
              <a:buFont typeface="Arial"/>
              <a:buChar char="•"/>
            </a:pPr>
            <a:r>
              <a:rPr lang="en-US" sz="2098">
                <a:solidFill>
                  <a:srgbClr val="FFFFFF"/>
                </a:solidFill>
                <a:latin typeface="Canva Sans"/>
                <a:ea typeface="Canva Sans"/>
                <a:cs typeface="Canva Sans"/>
                <a:sym typeface="Canva Sans"/>
              </a:rPr>
              <a:t>Number of  frames : 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1578153">
            <a:off x="8121084" y="-5334493"/>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lang="en-US" sz="1699" spc="67" dirty="0">
                <a:solidFill>
                  <a:srgbClr val="FFFFFF">
                    <a:alpha val="21961"/>
                  </a:srgbClr>
                </a:solidFill>
                <a:latin typeface="Agrandir Narrow"/>
                <a:ea typeface="Agrandir Narrow"/>
                <a:cs typeface="Agrandir Narrow"/>
                <a:sym typeface="Agrandir Narrow"/>
              </a:endParaRPr>
            </a:p>
          </p:txBody>
        </p:sp>
      </p:grpSp>
      <p:sp>
        <p:nvSpPr>
          <p:cNvPr id="6" name="TextBox 6"/>
          <p:cNvSpPr txBox="1"/>
          <p:nvPr/>
        </p:nvSpPr>
        <p:spPr>
          <a:xfrm>
            <a:off x="1464076" y="1761966"/>
            <a:ext cx="6255564"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MODEL TRAINING</a:t>
            </a:r>
          </a:p>
        </p:txBody>
      </p:sp>
      <p:sp>
        <p:nvSpPr>
          <p:cNvPr id="7" name="TextBox 7"/>
          <p:cNvSpPr txBox="1"/>
          <p:nvPr/>
        </p:nvSpPr>
        <p:spPr>
          <a:xfrm>
            <a:off x="2257231" y="2574205"/>
            <a:ext cx="4776773" cy="411163"/>
          </a:xfrm>
          <a:prstGeom prst="rect">
            <a:avLst/>
          </a:prstGeom>
        </p:spPr>
        <p:txBody>
          <a:bodyPr lIns="0" tIns="0" rIns="0" bIns="0" rtlCol="0" anchor="t">
            <a:spAutoFit/>
          </a:bodyPr>
          <a:lstStyle/>
          <a:p>
            <a:pPr marL="523308" lvl="1" indent="-261654" algn="just">
              <a:lnSpc>
                <a:spcPts val="3514"/>
              </a:lnSpc>
              <a:buFont typeface="Arial"/>
              <a:buChar char="•"/>
            </a:pPr>
            <a:r>
              <a:rPr lang="en-US" sz="2423" u="sng" spc="96">
                <a:solidFill>
                  <a:srgbClr val="FFFFFF"/>
                </a:solidFill>
                <a:latin typeface="Atkinson Hyperlegible"/>
                <a:ea typeface="Atkinson Hyperlegible"/>
                <a:cs typeface="Atkinson Hyperlegible"/>
                <a:sym typeface="Atkinson Hyperlegible"/>
              </a:rPr>
              <a:t>Hyperparameters</a:t>
            </a:r>
          </a:p>
        </p:txBody>
      </p:sp>
      <p:sp>
        <p:nvSpPr>
          <p:cNvPr id="8" name="TextBox 8"/>
          <p:cNvSpPr txBox="1"/>
          <p:nvPr/>
        </p:nvSpPr>
        <p:spPr>
          <a:xfrm>
            <a:off x="2622257" y="3316005"/>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Learning rate :  1e-4</a:t>
            </a:r>
          </a:p>
        </p:txBody>
      </p:sp>
      <p:sp>
        <p:nvSpPr>
          <p:cNvPr id="9" name="TextBox 9"/>
          <p:cNvSpPr txBox="1"/>
          <p:nvPr/>
        </p:nvSpPr>
        <p:spPr>
          <a:xfrm>
            <a:off x="2622257" y="4049050"/>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Optimizer :  AdamW</a:t>
            </a:r>
          </a:p>
        </p:txBody>
      </p:sp>
      <p:sp>
        <p:nvSpPr>
          <p:cNvPr id="10" name="TextBox 10"/>
          <p:cNvSpPr txBox="1"/>
          <p:nvPr/>
        </p:nvSpPr>
        <p:spPr>
          <a:xfrm>
            <a:off x="2622257" y="4740117"/>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Batch size : 1</a:t>
            </a:r>
          </a:p>
        </p:txBody>
      </p:sp>
      <p:sp>
        <p:nvSpPr>
          <p:cNvPr id="11" name="TextBox 11"/>
          <p:cNvSpPr txBox="1"/>
          <p:nvPr/>
        </p:nvSpPr>
        <p:spPr>
          <a:xfrm>
            <a:off x="2622257" y="5394203"/>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Number of epochs : 15</a:t>
            </a:r>
          </a:p>
        </p:txBody>
      </p:sp>
      <p:sp>
        <p:nvSpPr>
          <p:cNvPr id="12" name="TextBox 12"/>
          <p:cNvSpPr txBox="1"/>
          <p:nvPr/>
        </p:nvSpPr>
        <p:spPr>
          <a:xfrm>
            <a:off x="2622257" y="6048289"/>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Loss function : Mean Squared Error (MSE)</a:t>
            </a:r>
          </a:p>
        </p:txBody>
      </p:sp>
      <p:sp>
        <p:nvSpPr>
          <p:cNvPr id="13" name="TextBox 13"/>
          <p:cNvSpPr txBox="1"/>
          <p:nvPr/>
        </p:nvSpPr>
        <p:spPr>
          <a:xfrm>
            <a:off x="2257231" y="6765913"/>
            <a:ext cx="4776773" cy="411163"/>
          </a:xfrm>
          <a:prstGeom prst="rect">
            <a:avLst/>
          </a:prstGeom>
        </p:spPr>
        <p:txBody>
          <a:bodyPr lIns="0" tIns="0" rIns="0" bIns="0" rtlCol="0" anchor="t">
            <a:spAutoFit/>
          </a:bodyPr>
          <a:lstStyle/>
          <a:p>
            <a:pPr marL="523308" lvl="1" indent="-261654" algn="just">
              <a:lnSpc>
                <a:spcPts val="3514"/>
              </a:lnSpc>
              <a:buFont typeface="Arial"/>
              <a:buChar char="•"/>
            </a:pPr>
            <a:r>
              <a:rPr lang="en-US" sz="2423" u="sng" spc="96">
                <a:solidFill>
                  <a:srgbClr val="FFFFFF"/>
                </a:solidFill>
                <a:latin typeface="Atkinson Hyperlegible"/>
                <a:ea typeface="Atkinson Hyperlegible"/>
                <a:cs typeface="Atkinson Hyperlegible"/>
                <a:sym typeface="Atkinson Hyperlegible"/>
              </a:rPr>
              <a:t>Training Setup</a:t>
            </a:r>
          </a:p>
        </p:txBody>
      </p:sp>
      <p:sp>
        <p:nvSpPr>
          <p:cNvPr id="14" name="TextBox 14"/>
          <p:cNvSpPr txBox="1"/>
          <p:nvPr/>
        </p:nvSpPr>
        <p:spPr>
          <a:xfrm>
            <a:off x="2791791" y="7424726"/>
            <a:ext cx="11162467" cy="403299"/>
          </a:xfrm>
          <a:prstGeom prst="rect">
            <a:avLst/>
          </a:prstGeom>
        </p:spPr>
        <p:txBody>
          <a:bodyPr lIns="0" tIns="0" rIns="0" bIns="0" rtlCol="0" anchor="t">
            <a:spAutoFit/>
          </a:bodyPr>
          <a:lstStyle/>
          <a:p>
            <a:pPr marL="498916" lvl="1" indent="-249458" algn="l">
              <a:lnSpc>
                <a:spcPts val="3350"/>
              </a:lnSpc>
              <a:buFont typeface="Arial"/>
              <a:buChar char="•"/>
            </a:pPr>
            <a:r>
              <a:rPr lang="en-US" sz="2310">
                <a:solidFill>
                  <a:srgbClr val="FFFFFF"/>
                </a:solidFill>
                <a:latin typeface="Canva Sans"/>
                <a:ea typeface="Canva Sans"/>
                <a:cs typeface="Canva Sans"/>
                <a:sym typeface="Canva Sans"/>
              </a:rPr>
              <a:t>Google Colab T4 GPU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401014">
            <a:off x="-6882043" y="2009411"/>
            <a:ext cx="31660861" cy="18881386"/>
          </a:xfrm>
          <a:custGeom>
            <a:avLst/>
            <a:gdLst/>
            <a:ahLst/>
            <a:cxnLst/>
            <a:rect l="l" t="t" r="r" b="b"/>
            <a:pathLst>
              <a:path w="31660861" h="18881386">
                <a:moveTo>
                  <a:pt x="0" y="0"/>
                </a:moveTo>
                <a:lnTo>
                  <a:pt x="31660861" y="0"/>
                </a:lnTo>
                <a:lnTo>
                  <a:pt x="31660861" y="18881387"/>
                </a:lnTo>
                <a:lnTo>
                  <a:pt x="0" y="18881387"/>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r>
                <a:rPr lang="en-US" sz="1699" spc="67">
                  <a:solidFill>
                    <a:srgbClr val="FFFFFF">
                      <a:alpha val="21961"/>
                    </a:srgbClr>
                  </a:solidFill>
                  <a:latin typeface="Agrandir Narrow"/>
                  <a:ea typeface="Agrandir Narrow"/>
                  <a:cs typeface="Agrandir Narrow"/>
                  <a:sym typeface="Agrandir Narrow"/>
                </a:rPr>
                <a:t>Batch size</a:t>
              </a:r>
            </a:p>
          </p:txBody>
        </p:sp>
      </p:grpSp>
      <p:sp>
        <p:nvSpPr>
          <p:cNvPr id="6" name="Freeform 6"/>
          <p:cNvSpPr/>
          <p:nvPr/>
        </p:nvSpPr>
        <p:spPr>
          <a:xfrm>
            <a:off x="1798580" y="2791945"/>
            <a:ext cx="9859949" cy="5878995"/>
          </a:xfrm>
          <a:custGeom>
            <a:avLst/>
            <a:gdLst/>
            <a:ahLst/>
            <a:cxnLst/>
            <a:rect l="l" t="t" r="r" b="b"/>
            <a:pathLst>
              <a:path w="9859949" h="5878995">
                <a:moveTo>
                  <a:pt x="0" y="0"/>
                </a:moveTo>
                <a:lnTo>
                  <a:pt x="9859950" y="0"/>
                </a:lnTo>
                <a:lnTo>
                  <a:pt x="9859950" y="5878995"/>
                </a:lnTo>
                <a:lnTo>
                  <a:pt x="0" y="5878995"/>
                </a:lnTo>
                <a:lnTo>
                  <a:pt x="0" y="0"/>
                </a:lnTo>
                <a:close/>
              </a:path>
            </a:pathLst>
          </a:custGeom>
          <a:blipFill>
            <a:blip r:embed="rId4"/>
            <a:stretch>
              <a:fillRect/>
            </a:stretch>
          </a:blipFill>
        </p:spPr>
      </p:sp>
      <p:sp>
        <p:nvSpPr>
          <p:cNvPr id="7" name="TextBox 7"/>
          <p:cNvSpPr txBox="1"/>
          <p:nvPr/>
        </p:nvSpPr>
        <p:spPr>
          <a:xfrm>
            <a:off x="1464076" y="1761966"/>
            <a:ext cx="6255564"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TRAINING PERFORMANCE</a:t>
            </a:r>
          </a:p>
        </p:txBody>
      </p:sp>
      <p:sp>
        <p:nvSpPr>
          <p:cNvPr id="8" name="TextBox 8"/>
          <p:cNvSpPr txBox="1"/>
          <p:nvPr/>
        </p:nvSpPr>
        <p:spPr>
          <a:xfrm>
            <a:off x="11979366" y="3223050"/>
            <a:ext cx="3976389" cy="1068700"/>
          </a:xfrm>
          <a:prstGeom prst="rect">
            <a:avLst/>
          </a:prstGeom>
        </p:spPr>
        <p:txBody>
          <a:bodyPr lIns="0" tIns="0" rIns="0" bIns="0" rtlCol="0" anchor="t">
            <a:spAutoFit/>
          </a:bodyPr>
          <a:lstStyle/>
          <a:p>
            <a:pPr marL="498915" lvl="1" indent="-249458" algn="l">
              <a:lnSpc>
                <a:spcPts val="4483"/>
              </a:lnSpc>
              <a:buFont typeface="Arial"/>
              <a:buChar char="•"/>
            </a:pPr>
            <a:r>
              <a:rPr lang="en-US" sz="2310">
                <a:solidFill>
                  <a:srgbClr val="FFFFFF"/>
                </a:solidFill>
                <a:latin typeface="Canva Sans"/>
                <a:ea typeface="Canva Sans"/>
                <a:cs typeface="Canva Sans"/>
                <a:sym typeface="Canva Sans"/>
              </a:rPr>
              <a:t>Train Loss: 0.0771</a:t>
            </a:r>
          </a:p>
          <a:p>
            <a:pPr marL="498915" lvl="1" indent="-249458" algn="l">
              <a:lnSpc>
                <a:spcPts val="4483"/>
              </a:lnSpc>
              <a:buFont typeface="Arial"/>
              <a:buChar char="•"/>
            </a:pPr>
            <a:r>
              <a:rPr lang="en-US" sz="2310">
                <a:solidFill>
                  <a:srgbClr val="FFFFFF"/>
                </a:solidFill>
                <a:latin typeface="Canva Sans"/>
                <a:ea typeface="Canva Sans"/>
                <a:cs typeface="Canva Sans"/>
                <a:sym typeface="Canva Sans"/>
              </a:rPr>
              <a:t>Test Loss: 0.2295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1189718">
            <a:off x="-3317828" y="-8833413"/>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r>
                <a:rPr lang="en-US" sz="1699" spc="67">
                  <a:solidFill>
                    <a:srgbClr val="FFFFFF">
                      <a:alpha val="21961"/>
                    </a:srgbClr>
                  </a:solidFill>
                  <a:latin typeface="Agrandir Narrow"/>
                  <a:ea typeface="Agrandir Narrow"/>
                  <a:cs typeface="Agrandir Narrow"/>
                  <a:sym typeface="Agrandir Narrow"/>
                </a:rPr>
                <a:t>Batch size</a:t>
              </a:r>
            </a:p>
          </p:txBody>
        </p:sp>
      </p:grpSp>
      <p:sp>
        <p:nvSpPr>
          <p:cNvPr id="6" name="Freeform 6"/>
          <p:cNvSpPr/>
          <p:nvPr/>
        </p:nvSpPr>
        <p:spPr>
          <a:xfrm>
            <a:off x="1464076" y="2257265"/>
            <a:ext cx="8364578" cy="6554318"/>
          </a:xfrm>
          <a:custGeom>
            <a:avLst/>
            <a:gdLst/>
            <a:ahLst/>
            <a:cxnLst/>
            <a:rect l="l" t="t" r="r" b="b"/>
            <a:pathLst>
              <a:path w="8364578" h="6554318">
                <a:moveTo>
                  <a:pt x="0" y="0"/>
                </a:moveTo>
                <a:lnTo>
                  <a:pt x="8364578" y="0"/>
                </a:lnTo>
                <a:lnTo>
                  <a:pt x="8364578" y="6554318"/>
                </a:lnTo>
                <a:lnTo>
                  <a:pt x="0" y="6554318"/>
                </a:lnTo>
                <a:lnTo>
                  <a:pt x="0" y="0"/>
                </a:lnTo>
                <a:close/>
              </a:path>
            </a:pathLst>
          </a:custGeom>
          <a:blipFill>
            <a:blip r:embed="rId4"/>
            <a:stretch>
              <a:fillRect r="-537"/>
            </a:stretch>
          </a:blipFill>
        </p:spPr>
      </p:sp>
      <p:sp>
        <p:nvSpPr>
          <p:cNvPr id="7" name="TextBox 7"/>
          <p:cNvSpPr txBox="1"/>
          <p:nvPr/>
        </p:nvSpPr>
        <p:spPr>
          <a:xfrm>
            <a:off x="10177710" y="2455031"/>
            <a:ext cx="6274410" cy="5002525"/>
          </a:xfrm>
          <a:prstGeom prst="rect">
            <a:avLst/>
          </a:prstGeom>
        </p:spPr>
        <p:txBody>
          <a:bodyPr lIns="0" tIns="0" rIns="0" bIns="0" rtlCol="0" anchor="t">
            <a:spAutoFit/>
          </a:bodyPr>
          <a:lstStyle/>
          <a:p>
            <a:pPr algn="just">
              <a:lnSpc>
                <a:spcPts val="4483"/>
              </a:lnSpc>
            </a:pPr>
            <a:r>
              <a:rPr lang="en-US" sz="2310">
                <a:solidFill>
                  <a:srgbClr val="FFFFFF"/>
                </a:solidFill>
                <a:latin typeface="Canva Sans"/>
                <a:ea typeface="Canva Sans"/>
                <a:cs typeface="Canva Sans"/>
                <a:sym typeface="Canva Sans"/>
              </a:rPr>
              <a:t>The t-SNE plot visualizes the base model's outputs(test data), revealing two main clusters based on sample similarity. Color-coded by MOS, the plot shows that high-quality (higher MOS) and low-quality (lower MOS) samples are relatively well-separated, indicating the model’s partial ability to differentiate between good and poor outputs.</a:t>
            </a:r>
          </a:p>
        </p:txBody>
      </p:sp>
      <p:sp>
        <p:nvSpPr>
          <p:cNvPr id="8" name="TextBox 8"/>
          <p:cNvSpPr txBox="1"/>
          <p:nvPr/>
        </p:nvSpPr>
        <p:spPr>
          <a:xfrm>
            <a:off x="1464076" y="1422259"/>
            <a:ext cx="12550143"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T-SNE (T-DISTRIBUTED STOCHASTIC NEIGHBOR EMBEDDING)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401014">
            <a:off x="-8549057" y="1432368"/>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r>
                <a:rPr lang="en-US" sz="1699" spc="67">
                  <a:solidFill>
                    <a:srgbClr val="FFFFFF">
                      <a:alpha val="21961"/>
                    </a:srgbClr>
                  </a:solidFill>
                  <a:latin typeface="Agrandir Narrow"/>
                  <a:ea typeface="Agrandir Narrow"/>
                  <a:cs typeface="Agrandir Narrow"/>
                  <a:sym typeface="Agrandir Narrow"/>
                </a:rPr>
                <a:t>Batch size</a:t>
              </a:r>
            </a:p>
          </p:txBody>
        </p:sp>
      </p:grpSp>
      <p:sp>
        <p:nvSpPr>
          <p:cNvPr id="6" name="Freeform 6"/>
          <p:cNvSpPr/>
          <p:nvPr/>
        </p:nvSpPr>
        <p:spPr>
          <a:xfrm>
            <a:off x="1268376" y="2805407"/>
            <a:ext cx="9996205" cy="5635360"/>
          </a:xfrm>
          <a:custGeom>
            <a:avLst/>
            <a:gdLst/>
            <a:ahLst/>
            <a:cxnLst/>
            <a:rect l="l" t="t" r="r" b="b"/>
            <a:pathLst>
              <a:path w="9996205" h="5635360">
                <a:moveTo>
                  <a:pt x="0" y="0"/>
                </a:moveTo>
                <a:lnTo>
                  <a:pt x="9996204" y="0"/>
                </a:lnTo>
                <a:lnTo>
                  <a:pt x="9996204" y="5635360"/>
                </a:lnTo>
                <a:lnTo>
                  <a:pt x="0" y="5635360"/>
                </a:lnTo>
                <a:lnTo>
                  <a:pt x="0" y="0"/>
                </a:lnTo>
                <a:close/>
              </a:path>
            </a:pathLst>
          </a:custGeom>
          <a:blipFill>
            <a:blip r:embed="rId4"/>
            <a:stretch>
              <a:fillRect/>
            </a:stretch>
          </a:blipFill>
        </p:spPr>
      </p:sp>
      <p:sp>
        <p:nvSpPr>
          <p:cNvPr id="7" name="TextBox 7"/>
          <p:cNvSpPr txBox="1"/>
          <p:nvPr/>
        </p:nvSpPr>
        <p:spPr>
          <a:xfrm>
            <a:off x="1524118" y="1801932"/>
            <a:ext cx="12550143"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SCATTER PLOT</a:t>
            </a:r>
          </a:p>
        </p:txBody>
      </p:sp>
      <p:sp>
        <p:nvSpPr>
          <p:cNvPr id="8" name="TextBox 8"/>
          <p:cNvSpPr txBox="1"/>
          <p:nvPr/>
        </p:nvSpPr>
        <p:spPr>
          <a:xfrm>
            <a:off x="11496574" y="2759874"/>
            <a:ext cx="5455115" cy="5564500"/>
          </a:xfrm>
          <a:prstGeom prst="rect">
            <a:avLst/>
          </a:prstGeom>
        </p:spPr>
        <p:txBody>
          <a:bodyPr lIns="0" tIns="0" rIns="0" bIns="0" rtlCol="0" anchor="t">
            <a:spAutoFit/>
          </a:bodyPr>
          <a:lstStyle/>
          <a:p>
            <a:pPr algn="just">
              <a:lnSpc>
                <a:spcPts val="4483"/>
              </a:lnSpc>
            </a:pPr>
            <a:r>
              <a:rPr lang="en-US" sz="2310">
                <a:solidFill>
                  <a:srgbClr val="FFFFFF"/>
                </a:solidFill>
                <a:latin typeface="Canva Sans"/>
                <a:ea typeface="Canva Sans"/>
                <a:cs typeface="Canva Sans"/>
                <a:sym typeface="Canva Sans"/>
              </a:rPr>
              <a:t>This scatter plot compares the predicted video quality scores with the ground truth MOS. The predictions generally follow the ideal diagonal line, indicating a good correlation between predicted and true scores. Some variance is observed, particularly at the lower and higher MOS ranges, suggesting areas for further model improvement.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401014">
            <a:off x="5193526" y="1097102"/>
            <a:ext cx="35013867"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txBody>
            <a:bodyPr/>
            <a:lstStyle/>
            <a:p>
              <a:endParaRPr lang="en-US" dirty="0"/>
            </a:p>
          </p:txBody>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lang="en-US" sz="1699" spc="67" dirty="0">
                <a:solidFill>
                  <a:srgbClr val="FFFFFF">
                    <a:alpha val="21961"/>
                  </a:srgbClr>
                </a:solidFill>
                <a:latin typeface="Agrandir Narrow"/>
                <a:ea typeface="Agrandir Narrow"/>
                <a:cs typeface="Agrandir Narrow"/>
                <a:sym typeface="Agrandir Narrow"/>
              </a:endParaRPr>
            </a:p>
          </p:txBody>
        </p:sp>
      </p:grpSp>
      <p:sp>
        <p:nvSpPr>
          <p:cNvPr id="6" name="TextBox 6"/>
          <p:cNvSpPr txBox="1"/>
          <p:nvPr/>
        </p:nvSpPr>
        <p:spPr>
          <a:xfrm>
            <a:off x="1524118" y="1801932"/>
            <a:ext cx="12550143" cy="495299"/>
          </a:xfrm>
          <a:prstGeom prst="rect">
            <a:avLst/>
          </a:prstGeom>
        </p:spPr>
        <p:txBody>
          <a:bodyPr lIns="0" tIns="0" rIns="0" bIns="0" rtlCol="0" anchor="t">
            <a:spAutoFit/>
          </a:bodyPr>
          <a:lstStyle/>
          <a:p>
            <a:pPr algn="l">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 EVALUATION METRICS</a:t>
            </a:r>
          </a:p>
        </p:txBody>
      </p:sp>
      <p:sp>
        <p:nvSpPr>
          <p:cNvPr id="7" name="TextBox 7"/>
          <p:cNvSpPr txBox="1"/>
          <p:nvPr/>
        </p:nvSpPr>
        <p:spPr>
          <a:xfrm>
            <a:off x="2157021" y="2888106"/>
            <a:ext cx="8554052" cy="506725"/>
          </a:xfrm>
          <a:prstGeom prst="rect">
            <a:avLst/>
          </a:prstGeom>
        </p:spPr>
        <p:txBody>
          <a:bodyPr lIns="0" tIns="0" rIns="0" bIns="0" rtlCol="0" anchor="t">
            <a:spAutoFit/>
          </a:bodyPr>
          <a:lstStyle/>
          <a:p>
            <a:pPr marL="498915" lvl="1" indent="-249458" algn="just">
              <a:lnSpc>
                <a:spcPts val="4483"/>
              </a:lnSpc>
              <a:buFont typeface="Arial"/>
              <a:buChar char="•"/>
            </a:pPr>
            <a:r>
              <a:rPr lang="en-US" sz="2310">
                <a:solidFill>
                  <a:srgbClr val="FFFFFF"/>
                </a:solidFill>
                <a:latin typeface="Canva Sans"/>
                <a:ea typeface="Canva Sans"/>
                <a:cs typeface="Canva Sans"/>
                <a:sym typeface="Canva Sans"/>
              </a:rPr>
              <a:t>PLCC (Pearson Linear Correlation Coefficient) :   </a:t>
            </a:r>
            <a:r>
              <a:rPr lang="en-US" sz="2310" b="1">
                <a:solidFill>
                  <a:srgbClr val="FFFFFF"/>
                </a:solidFill>
                <a:latin typeface="Canva Sans Bold"/>
                <a:ea typeface="Canva Sans Bold"/>
                <a:cs typeface="Canva Sans Bold"/>
                <a:sym typeface="Canva Sans Bold"/>
              </a:rPr>
              <a:t>0.6831</a:t>
            </a:r>
          </a:p>
        </p:txBody>
      </p:sp>
      <p:sp>
        <p:nvSpPr>
          <p:cNvPr id="8" name="TextBox 8"/>
          <p:cNvSpPr txBox="1"/>
          <p:nvPr/>
        </p:nvSpPr>
        <p:spPr>
          <a:xfrm>
            <a:off x="3004347" y="3532062"/>
            <a:ext cx="10327926" cy="506725"/>
          </a:xfrm>
          <a:prstGeom prst="rect">
            <a:avLst/>
          </a:prstGeom>
        </p:spPr>
        <p:txBody>
          <a:bodyPr lIns="0" tIns="0" rIns="0" bIns="0" rtlCol="0" anchor="t">
            <a:spAutoFit/>
          </a:bodyPr>
          <a:lstStyle/>
          <a:p>
            <a:pPr marL="498915" lvl="1" indent="-249458" algn="just">
              <a:lnSpc>
                <a:spcPts val="4483"/>
              </a:lnSpc>
              <a:buFont typeface="Arial"/>
              <a:buChar char="•"/>
            </a:pPr>
            <a:r>
              <a:rPr lang="en-US" sz="2310">
                <a:solidFill>
                  <a:srgbClr val="FFFFFF"/>
                </a:solidFill>
                <a:latin typeface="Canva Sans"/>
                <a:ea typeface="Canva Sans"/>
                <a:cs typeface="Canva Sans"/>
                <a:sym typeface="Canva Sans"/>
              </a:rPr>
              <a:t>Measures linear correlation between predicted and actual scores.</a:t>
            </a:r>
          </a:p>
        </p:txBody>
      </p:sp>
      <p:sp>
        <p:nvSpPr>
          <p:cNvPr id="9" name="TextBox 9"/>
          <p:cNvSpPr txBox="1"/>
          <p:nvPr/>
        </p:nvSpPr>
        <p:spPr>
          <a:xfrm>
            <a:off x="2157021" y="4567856"/>
            <a:ext cx="8784750" cy="402880"/>
          </a:xfrm>
          <a:prstGeom prst="rect">
            <a:avLst/>
          </a:prstGeom>
        </p:spPr>
        <p:txBody>
          <a:bodyPr lIns="0" tIns="0" rIns="0" bIns="0" rtlCol="0" anchor="t">
            <a:spAutoFit/>
          </a:bodyPr>
          <a:lstStyle/>
          <a:p>
            <a:pPr marL="498915" lvl="1" indent="-249458" algn="ctr">
              <a:lnSpc>
                <a:spcPts val="3350"/>
              </a:lnSpc>
              <a:buFont typeface="Arial"/>
              <a:buChar char="•"/>
            </a:pPr>
            <a:r>
              <a:rPr lang="en-US" sz="2310" dirty="0">
                <a:solidFill>
                  <a:srgbClr val="FFFFFF"/>
                </a:solidFill>
                <a:latin typeface="Canva Sans"/>
                <a:ea typeface="Canva Sans"/>
                <a:cs typeface="Canva Sans"/>
                <a:sym typeface="Canva Sans"/>
              </a:rPr>
              <a:t>SRCC (Spearman Rank Correlation Coefficient) :  </a:t>
            </a:r>
            <a:r>
              <a:rPr lang="en-US" sz="2310" b="1" dirty="0">
                <a:solidFill>
                  <a:srgbClr val="FFFFFF"/>
                </a:solidFill>
                <a:latin typeface="Canva Sans Bold"/>
                <a:ea typeface="Canva Sans Bold"/>
                <a:cs typeface="Canva Sans Bold"/>
                <a:sym typeface="Canva Sans Bold"/>
              </a:rPr>
              <a:t>0.6502</a:t>
            </a:r>
          </a:p>
        </p:txBody>
      </p:sp>
      <p:sp>
        <p:nvSpPr>
          <p:cNvPr id="10" name="TextBox 10"/>
          <p:cNvSpPr txBox="1"/>
          <p:nvPr/>
        </p:nvSpPr>
        <p:spPr>
          <a:xfrm>
            <a:off x="3004347" y="5517704"/>
            <a:ext cx="12666897" cy="402880"/>
          </a:xfrm>
          <a:prstGeom prst="rect">
            <a:avLst/>
          </a:prstGeom>
        </p:spPr>
        <p:txBody>
          <a:bodyPr lIns="0" tIns="0" rIns="0" bIns="0" rtlCol="0" anchor="t">
            <a:spAutoFit/>
          </a:bodyPr>
          <a:lstStyle/>
          <a:p>
            <a:pPr marL="498915" lvl="1" indent="-249458" algn="ctr">
              <a:lnSpc>
                <a:spcPts val="3350"/>
              </a:lnSpc>
              <a:buFont typeface="Arial"/>
              <a:buChar char="•"/>
            </a:pPr>
            <a:r>
              <a:rPr lang="en-US" sz="2310">
                <a:solidFill>
                  <a:srgbClr val="FFFFFF"/>
                </a:solidFill>
                <a:latin typeface="Canva Sans"/>
                <a:ea typeface="Canva Sans"/>
                <a:cs typeface="Canva Sans"/>
                <a:sym typeface="Canva Sans"/>
              </a:rPr>
              <a:t>Measures rank correlation (how well the predictions preserve the order of true scores)</a:t>
            </a:r>
          </a:p>
        </p:txBody>
      </p:sp>
      <p:sp>
        <p:nvSpPr>
          <p:cNvPr id="11" name="TextBox 11"/>
          <p:cNvSpPr txBox="1"/>
          <p:nvPr/>
        </p:nvSpPr>
        <p:spPr>
          <a:xfrm>
            <a:off x="2157021" y="6458071"/>
            <a:ext cx="6623549" cy="402880"/>
          </a:xfrm>
          <a:prstGeom prst="rect">
            <a:avLst/>
          </a:prstGeom>
        </p:spPr>
        <p:txBody>
          <a:bodyPr lIns="0" tIns="0" rIns="0" bIns="0" rtlCol="0" anchor="t">
            <a:spAutoFit/>
          </a:bodyPr>
          <a:lstStyle/>
          <a:p>
            <a:pPr marL="498915" lvl="1" indent="-249458" algn="ctr">
              <a:lnSpc>
                <a:spcPts val="3350"/>
              </a:lnSpc>
              <a:buFont typeface="Arial"/>
              <a:buChar char="•"/>
            </a:pPr>
            <a:r>
              <a:rPr lang="en-US" sz="2310">
                <a:solidFill>
                  <a:srgbClr val="FFFFFF"/>
                </a:solidFill>
                <a:latin typeface="Canva Sans"/>
                <a:ea typeface="Canva Sans"/>
                <a:cs typeface="Canva Sans"/>
                <a:sym typeface="Canva Sans"/>
              </a:rPr>
              <a:t>RMSE (Root Mean Squared Error) :</a:t>
            </a:r>
            <a:r>
              <a:rPr lang="en-US" sz="2310" b="1">
                <a:solidFill>
                  <a:srgbClr val="FFFFFF"/>
                </a:solidFill>
                <a:latin typeface="Canva Sans Bold"/>
                <a:ea typeface="Canva Sans Bold"/>
                <a:cs typeface="Canva Sans Bold"/>
                <a:sym typeface="Canva Sans Bold"/>
              </a:rPr>
              <a:t> 0.4790</a:t>
            </a:r>
          </a:p>
        </p:txBody>
      </p:sp>
      <p:sp>
        <p:nvSpPr>
          <p:cNvPr id="12" name="TextBox 12"/>
          <p:cNvSpPr txBox="1"/>
          <p:nvPr/>
        </p:nvSpPr>
        <p:spPr>
          <a:xfrm>
            <a:off x="3004347" y="7232426"/>
            <a:ext cx="12666897" cy="402880"/>
          </a:xfrm>
          <a:prstGeom prst="rect">
            <a:avLst/>
          </a:prstGeom>
        </p:spPr>
        <p:txBody>
          <a:bodyPr lIns="0" tIns="0" rIns="0" bIns="0" rtlCol="0" anchor="t">
            <a:spAutoFit/>
          </a:bodyPr>
          <a:lstStyle/>
          <a:p>
            <a:pPr marL="498915" lvl="1" indent="-249458" algn="l">
              <a:lnSpc>
                <a:spcPts val="3350"/>
              </a:lnSpc>
              <a:buFont typeface="Arial"/>
              <a:buChar char="•"/>
            </a:pPr>
            <a:r>
              <a:rPr lang="en-US" sz="2310">
                <a:solidFill>
                  <a:srgbClr val="FFFFFF"/>
                </a:solidFill>
                <a:latin typeface="Canva Sans"/>
                <a:ea typeface="Canva Sans"/>
                <a:cs typeface="Canva Sans"/>
                <a:sym typeface="Canva Sans"/>
              </a:rPr>
              <a:t>Measures average difference between predicted and real scores — lower is better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401014">
            <a:off x="-9071929" y="-3120977"/>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87843"/>
              </a:srgbClr>
            </a:solidFill>
            <a:ln w="38100" cap="sq">
              <a:solidFill>
                <a:srgbClr val="202354">
                  <a:alpha val="87843"/>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91991" y="2193262"/>
            <a:ext cx="6255564" cy="495299"/>
          </a:xfrm>
          <a:prstGeom prst="rect">
            <a:avLst/>
          </a:prstGeom>
        </p:spPr>
        <p:txBody>
          <a:bodyPr lIns="0" tIns="0" rIns="0" bIns="0" rtlCol="0" anchor="t">
            <a:spAutoFit/>
          </a:bodyPr>
          <a:lstStyle/>
          <a:p>
            <a:pPr algn="l">
              <a:lnSpc>
                <a:spcPts val="3299"/>
              </a:lnSpc>
              <a:spcBef>
                <a:spcPct val="0"/>
              </a:spcBef>
            </a:pPr>
            <a:r>
              <a:rPr lang="en-US" sz="2999" b="1" spc="119">
                <a:solidFill>
                  <a:srgbClr val="223289"/>
                </a:solidFill>
                <a:latin typeface="Agrandir Narrow Bold"/>
                <a:ea typeface="Agrandir Narrow Bold"/>
                <a:cs typeface="Agrandir Narrow Bold"/>
                <a:sym typeface="Agrandir Narrow Bold"/>
              </a:rPr>
              <a:t>CONCLUSION</a:t>
            </a:r>
          </a:p>
        </p:txBody>
      </p:sp>
      <p:sp>
        <p:nvSpPr>
          <p:cNvPr id="7" name="TextBox 7"/>
          <p:cNvSpPr txBox="1"/>
          <p:nvPr/>
        </p:nvSpPr>
        <p:spPr>
          <a:xfrm>
            <a:off x="1691991" y="3159456"/>
            <a:ext cx="15023332" cy="1806246"/>
          </a:xfrm>
          <a:prstGeom prst="rect">
            <a:avLst/>
          </a:prstGeom>
        </p:spPr>
        <p:txBody>
          <a:bodyPr lIns="0" tIns="0" rIns="0" bIns="0" rtlCol="0" anchor="t">
            <a:spAutoFit/>
          </a:bodyPr>
          <a:lstStyle/>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Developed a Transformer-Based Video Quality Assessment system leveraging the TimeSformer architecture.</a:t>
            </a:r>
          </a:p>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Utilized the KoNViD-1k dataset to train and evaluate the model, focusing on predicting perceptual video quality.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0483">
            <a:off x="-2567738" y="2509614"/>
            <a:ext cx="29356418" cy="17507100"/>
          </a:xfrm>
          <a:custGeom>
            <a:avLst/>
            <a:gdLst/>
            <a:ahLst/>
            <a:cxnLst/>
            <a:rect l="l" t="t" r="r" b="b"/>
            <a:pathLst>
              <a:path w="29356418" h="17507100">
                <a:moveTo>
                  <a:pt x="0" y="0"/>
                </a:moveTo>
                <a:lnTo>
                  <a:pt x="29356418" y="0"/>
                </a:lnTo>
                <a:lnTo>
                  <a:pt x="29356418" y="17507100"/>
                </a:lnTo>
                <a:lnTo>
                  <a:pt x="0" y="175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2605493"/>
            <a:ext cx="16831253" cy="2538007"/>
          </a:xfrm>
          <a:prstGeom prst="rect">
            <a:avLst/>
          </a:prstGeom>
        </p:spPr>
        <p:txBody>
          <a:bodyPr lIns="0" tIns="0" rIns="0" bIns="0" rtlCol="0" anchor="t">
            <a:spAutoFit/>
          </a:bodyPr>
          <a:lstStyle/>
          <a:p>
            <a:pPr algn="ctr">
              <a:lnSpc>
                <a:spcPts val="10259"/>
              </a:lnSpc>
            </a:pPr>
            <a:r>
              <a:rPr lang="en-US" sz="7328" b="1" dirty="0">
                <a:solidFill>
                  <a:srgbClr val="010101"/>
                </a:solidFill>
                <a:latin typeface="Atkinson Hyperlegible Bold"/>
                <a:ea typeface="Atkinson Hyperlegible Bold"/>
                <a:cs typeface="Atkinson Hyperlegible Bold"/>
                <a:sym typeface="Atkinson Hyperlegible Bold"/>
              </a:rPr>
              <a:t> VIDEO QUALITY ASSESSMENT USING TIMESFORMER</a:t>
            </a:r>
          </a:p>
        </p:txBody>
      </p:sp>
      <p:sp>
        <p:nvSpPr>
          <p:cNvPr id="4" name="AutoShape 4"/>
          <p:cNvSpPr/>
          <p:nvPr/>
        </p:nvSpPr>
        <p:spPr>
          <a:xfrm flipH="1">
            <a:off x="1669426" y="5391150"/>
            <a:ext cx="13492402"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401014">
            <a:off x="-13080716" y="-6062163"/>
            <a:ext cx="31660861" cy="18881386"/>
          </a:xfrm>
          <a:custGeom>
            <a:avLst/>
            <a:gdLst/>
            <a:ahLst/>
            <a:cxnLst/>
            <a:rect l="l" t="t" r="r" b="b"/>
            <a:pathLst>
              <a:path w="31660861" h="18881386">
                <a:moveTo>
                  <a:pt x="0" y="0"/>
                </a:moveTo>
                <a:lnTo>
                  <a:pt x="31660861" y="0"/>
                </a:lnTo>
                <a:lnTo>
                  <a:pt x="31660861" y="18881387"/>
                </a:lnTo>
                <a:lnTo>
                  <a:pt x="0" y="18881387"/>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87843"/>
              </a:srgbClr>
            </a:solidFill>
            <a:ln w="38100" cap="sq">
              <a:solidFill>
                <a:srgbClr val="202354">
                  <a:alpha val="87843"/>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91991" y="2193262"/>
            <a:ext cx="6255564" cy="495299"/>
          </a:xfrm>
          <a:prstGeom prst="rect">
            <a:avLst/>
          </a:prstGeom>
        </p:spPr>
        <p:txBody>
          <a:bodyPr lIns="0" tIns="0" rIns="0" bIns="0" rtlCol="0" anchor="t">
            <a:spAutoFit/>
          </a:bodyPr>
          <a:lstStyle/>
          <a:p>
            <a:pPr algn="l">
              <a:lnSpc>
                <a:spcPts val="3299"/>
              </a:lnSpc>
              <a:spcBef>
                <a:spcPct val="0"/>
              </a:spcBef>
            </a:pPr>
            <a:r>
              <a:rPr lang="en-US" sz="2999" b="1" spc="119">
                <a:solidFill>
                  <a:srgbClr val="223289"/>
                </a:solidFill>
                <a:latin typeface="Agrandir Narrow Bold"/>
                <a:ea typeface="Agrandir Narrow Bold"/>
                <a:cs typeface="Agrandir Narrow Bold"/>
                <a:sym typeface="Agrandir Narrow Bold"/>
              </a:rPr>
              <a:t>REFERENCES</a:t>
            </a:r>
          </a:p>
        </p:txBody>
      </p:sp>
      <p:sp>
        <p:nvSpPr>
          <p:cNvPr id="7" name="TextBox 7"/>
          <p:cNvSpPr txBox="1"/>
          <p:nvPr/>
        </p:nvSpPr>
        <p:spPr>
          <a:xfrm>
            <a:off x="1691991" y="3159456"/>
            <a:ext cx="15023332" cy="4320846"/>
          </a:xfrm>
          <a:prstGeom prst="rect">
            <a:avLst/>
          </a:prstGeom>
        </p:spPr>
        <p:txBody>
          <a:bodyPr lIns="0" tIns="0" rIns="0" bIns="0" rtlCol="0" anchor="t">
            <a:spAutoFit/>
          </a:bodyPr>
          <a:lstStyle/>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https://ai.meta.com/blog/timesformer-a-new-architecture-for-video-understanding/</a:t>
            </a:r>
          </a:p>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 https://huggingface.co/docs/transformers/main/model_doc/timesformer </a:t>
            </a:r>
          </a:p>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https://arxiv.org/pdf/2102.05095</a:t>
            </a:r>
          </a:p>
          <a:p>
            <a:pPr marL="474696" lvl="1" indent="-237348" algn="l">
              <a:lnSpc>
                <a:spcPts val="4991"/>
              </a:lnSpc>
              <a:buFont typeface="Arial"/>
              <a:buChar char="•"/>
            </a:pPr>
            <a:r>
              <a:rPr lang="en-US" sz="2198" dirty="0">
                <a:solidFill>
                  <a:srgbClr val="223289"/>
                </a:solidFill>
                <a:latin typeface="Canva Sans"/>
                <a:ea typeface="Canva Sans"/>
                <a:cs typeface="Canva Sans"/>
                <a:sym typeface="Canva Sans"/>
              </a:rPr>
              <a:t> https://www.testdevlab.com/blog/vqtdl-no-reference-algorithm-for-video-quality-assessment-developed-by-testdevlab </a:t>
            </a:r>
          </a:p>
          <a:p>
            <a:pPr marL="474696" lvl="1" indent="-237348" algn="l">
              <a:lnSpc>
                <a:spcPts val="4991"/>
              </a:lnSpc>
              <a:buFont typeface="Arial"/>
              <a:buChar char="•"/>
            </a:pPr>
            <a:r>
              <a:rPr lang="en-US" sz="2198" u="sng" dirty="0">
                <a:solidFill>
                  <a:srgbClr val="223289"/>
                </a:solidFill>
                <a:latin typeface="Canva Sans"/>
                <a:ea typeface="Canva Sans"/>
                <a:cs typeface="Canva Sans"/>
                <a:sym typeface="Canva Sans"/>
                <a:hlinkClick r:id="rId4" tooltip="https://www.researchgate.net/publication/390317271_AI-Driven_Video_Quality_Assessment_and_Enhancement_Techniques"/>
              </a:rPr>
              <a:t>https://www.researchgate.net/publication/390317271_AIDriven_Video_Quality_Assessment_and_Enhancement_Techniques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401014">
            <a:off x="-8549057" y="1432368"/>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r>
                <a:rPr lang="en-US" sz="1699" spc="67">
                  <a:solidFill>
                    <a:srgbClr val="FFFFFF">
                      <a:alpha val="21961"/>
                    </a:srgbClr>
                  </a:solidFill>
                  <a:latin typeface="Agrandir Narrow"/>
                  <a:ea typeface="Agrandir Narrow"/>
                  <a:cs typeface="Agrandir Narrow"/>
                  <a:sym typeface="Agrandir Narrow"/>
                </a:rPr>
                <a:t>Batch size</a:t>
              </a:r>
            </a:p>
          </p:txBody>
        </p:sp>
      </p:grpSp>
      <p:sp>
        <p:nvSpPr>
          <p:cNvPr id="6" name="Freeform 6"/>
          <p:cNvSpPr/>
          <p:nvPr/>
        </p:nvSpPr>
        <p:spPr>
          <a:xfrm>
            <a:off x="5425739" y="3983755"/>
            <a:ext cx="7574903" cy="4014699"/>
          </a:xfrm>
          <a:custGeom>
            <a:avLst/>
            <a:gdLst/>
            <a:ahLst/>
            <a:cxnLst/>
            <a:rect l="l" t="t" r="r" b="b"/>
            <a:pathLst>
              <a:path w="7574903" h="4014699">
                <a:moveTo>
                  <a:pt x="0" y="0"/>
                </a:moveTo>
                <a:lnTo>
                  <a:pt x="7574903" y="0"/>
                </a:lnTo>
                <a:lnTo>
                  <a:pt x="7574903" y="4014699"/>
                </a:lnTo>
                <a:lnTo>
                  <a:pt x="0" y="4014699"/>
                </a:lnTo>
                <a:lnTo>
                  <a:pt x="0" y="0"/>
                </a:lnTo>
                <a:close/>
              </a:path>
            </a:pathLst>
          </a:custGeom>
          <a:blipFill>
            <a:blip r:embed="rId4"/>
            <a:stretch>
              <a:fillRect/>
            </a:stretch>
          </a:blipFill>
        </p:spPr>
      </p:sp>
      <p:sp>
        <p:nvSpPr>
          <p:cNvPr id="7" name="TextBox 7"/>
          <p:cNvSpPr txBox="1"/>
          <p:nvPr/>
        </p:nvSpPr>
        <p:spPr>
          <a:xfrm>
            <a:off x="2858645" y="1861880"/>
            <a:ext cx="12550143" cy="495299"/>
          </a:xfrm>
          <a:prstGeom prst="rect">
            <a:avLst/>
          </a:prstGeom>
        </p:spPr>
        <p:txBody>
          <a:bodyPr lIns="0" tIns="0" rIns="0" bIns="0" rtlCol="0" anchor="t">
            <a:spAutoFit/>
          </a:bodyPr>
          <a:lstStyle/>
          <a:p>
            <a:pPr algn="ctr">
              <a:lnSpc>
                <a:spcPts val="3299"/>
              </a:lnSpc>
              <a:spcBef>
                <a:spcPct val="0"/>
              </a:spcBef>
            </a:pPr>
            <a:r>
              <a:rPr lang="en-US" sz="2999" b="1" spc="119">
                <a:solidFill>
                  <a:srgbClr val="FFFFFF"/>
                </a:solidFill>
                <a:latin typeface="Agrandir Narrow Bold"/>
                <a:ea typeface="Agrandir Narrow Bold"/>
                <a:cs typeface="Agrandir Narrow Bold"/>
                <a:sym typeface="Agrandir Narrow Bold"/>
              </a:rPr>
              <a:t>ANY QUESTIONS?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sp>
        <p:nvSpPr>
          <p:cNvPr id="2" name="Freeform 2"/>
          <p:cNvSpPr/>
          <p:nvPr/>
        </p:nvSpPr>
        <p:spPr>
          <a:xfrm rot="-401014">
            <a:off x="-7390818" y="-4533010"/>
            <a:ext cx="31660861" cy="18881386"/>
          </a:xfrm>
          <a:custGeom>
            <a:avLst/>
            <a:gdLst/>
            <a:ahLst/>
            <a:cxnLst/>
            <a:rect l="l" t="t" r="r" b="b"/>
            <a:pathLst>
              <a:path w="31660861" h="18881386">
                <a:moveTo>
                  <a:pt x="0" y="0"/>
                </a:moveTo>
                <a:lnTo>
                  <a:pt x="31660861" y="0"/>
                </a:lnTo>
                <a:lnTo>
                  <a:pt x="31660861" y="18881386"/>
                </a:lnTo>
                <a:lnTo>
                  <a:pt x="0" y="1888138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FFFFF">
                <a:alpha val="21961"/>
              </a:srgbClr>
            </a:solidFill>
            <a:ln w="38100" cap="sq">
              <a:solidFill>
                <a:srgbClr val="202354">
                  <a:alpha val="21961"/>
                </a:srgbClr>
              </a:solidFill>
              <a:prstDash val="solid"/>
              <a:miter/>
            </a:ln>
          </p:spPr>
          <p:txBody>
            <a:bodyPr/>
            <a:lstStyle/>
            <a:p>
              <a:endParaRPr lang="en-US" dirty="0"/>
            </a:p>
          </p:txBody>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lang="en-US" sz="1699" spc="67" dirty="0">
                <a:solidFill>
                  <a:srgbClr val="FFFFFF">
                    <a:alpha val="21961"/>
                  </a:srgbClr>
                </a:solidFill>
                <a:latin typeface="Agrandir Narrow"/>
                <a:ea typeface="Agrandir Narrow"/>
                <a:cs typeface="Agrandir Narrow"/>
                <a:sym typeface="Agrandir Narrow"/>
              </a:endParaRPr>
            </a:p>
          </p:txBody>
        </p:sp>
      </p:grpSp>
      <p:sp>
        <p:nvSpPr>
          <p:cNvPr id="6" name="TextBox 6"/>
          <p:cNvSpPr txBox="1"/>
          <p:nvPr/>
        </p:nvSpPr>
        <p:spPr>
          <a:xfrm>
            <a:off x="2743200" y="4533900"/>
            <a:ext cx="12550143" cy="1790689"/>
          </a:xfrm>
          <a:prstGeom prst="rect">
            <a:avLst/>
          </a:prstGeom>
        </p:spPr>
        <p:txBody>
          <a:bodyPr lIns="0" tIns="0" rIns="0" bIns="0" rtlCol="0" anchor="t">
            <a:spAutoFit/>
          </a:bodyPr>
          <a:lstStyle/>
          <a:p>
            <a:pPr algn="ctr">
              <a:lnSpc>
                <a:spcPts val="11549"/>
              </a:lnSpc>
              <a:spcBef>
                <a:spcPct val="0"/>
              </a:spcBef>
            </a:pPr>
            <a:r>
              <a:rPr lang="en-US" sz="10499" b="1" spc="419" dirty="0">
                <a:solidFill>
                  <a:srgbClr val="FFFFFF"/>
                </a:solidFill>
                <a:latin typeface="Agrandir Narrow Bold"/>
                <a:ea typeface="Agrandir Narrow Bold"/>
                <a:cs typeface="Agrandir Narrow Bold"/>
                <a:sym typeface="Agrandir Narrow Bold"/>
              </a:rPr>
              <a:t>THANK YOU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23758">
            <a:off x="-10881477" y="-1290182"/>
            <a:ext cx="29719464" cy="17723608"/>
          </a:xfrm>
          <a:custGeom>
            <a:avLst/>
            <a:gdLst/>
            <a:ahLst/>
            <a:cxnLst/>
            <a:rect l="l" t="t" r="r" b="b"/>
            <a:pathLst>
              <a:path w="29719464" h="17723608">
                <a:moveTo>
                  <a:pt x="0" y="0"/>
                </a:moveTo>
                <a:lnTo>
                  <a:pt x="29719464" y="0"/>
                </a:lnTo>
                <a:lnTo>
                  <a:pt x="29719464" y="17723608"/>
                </a:lnTo>
                <a:lnTo>
                  <a:pt x="0" y="17723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11729">
            <a:off x="7383438" y="-1632387"/>
            <a:ext cx="29356418" cy="17507100"/>
          </a:xfrm>
          <a:custGeom>
            <a:avLst/>
            <a:gdLst/>
            <a:ahLst/>
            <a:cxnLst/>
            <a:rect l="l" t="t" r="r" b="b"/>
            <a:pathLst>
              <a:path w="29356418" h="17507100">
                <a:moveTo>
                  <a:pt x="0" y="0"/>
                </a:moveTo>
                <a:lnTo>
                  <a:pt x="29356418" y="0"/>
                </a:lnTo>
                <a:lnTo>
                  <a:pt x="29356418" y="17507100"/>
                </a:lnTo>
                <a:lnTo>
                  <a:pt x="0" y="175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67616" y="2378528"/>
            <a:ext cx="13352768" cy="787310"/>
          </a:xfrm>
          <a:prstGeom prst="rect">
            <a:avLst/>
          </a:prstGeom>
        </p:spPr>
        <p:txBody>
          <a:bodyPr lIns="0" tIns="0" rIns="0" bIns="0" rtlCol="0" anchor="t">
            <a:spAutoFit/>
          </a:bodyPr>
          <a:lstStyle/>
          <a:p>
            <a:pPr algn="ctr">
              <a:lnSpc>
                <a:spcPts val="6479"/>
              </a:lnSpc>
            </a:pPr>
            <a:r>
              <a:rPr lang="en-US" sz="4628" b="1">
                <a:solidFill>
                  <a:srgbClr val="010101"/>
                </a:solidFill>
                <a:latin typeface="Atkinson Hyperlegible Bold"/>
                <a:ea typeface="Atkinson Hyperlegible Bold"/>
                <a:cs typeface="Atkinson Hyperlegible Bold"/>
                <a:sym typeface="Atkinson Hyperlegible Bold"/>
              </a:rPr>
              <a:t>PROBLEM STATEMENT</a:t>
            </a:r>
          </a:p>
        </p:txBody>
      </p:sp>
      <p:sp>
        <p:nvSpPr>
          <p:cNvPr id="4" name="AutoShape 4"/>
          <p:cNvSpPr/>
          <p:nvPr/>
        </p:nvSpPr>
        <p:spPr>
          <a:xfrm flipH="1">
            <a:off x="2397799" y="6088950"/>
            <a:ext cx="13492402" cy="0"/>
          </a:xfrm>
          <a:prstGeom prst="line">
            <a:avLst/>
          </a:prstGeom>
          <a:ln w="76200" cap="flat">
            <a:solidFill>
              <a:srgbClr val="C23A97"/>
            </a:solidFill>
            <a:prstDash val="solid"/>
            <a:headEnd type="none" w="sm" len="sm"/>
            <a:tailEnd type="none" w="sm" len="sm"/>
          </a:ln>
        </p:spPr>
      </p:sp>
      <p:sp>
        <p:nvSpPr>
          <p:cNvPr id="5" name="TextBox 5"/>
          <p:cNvSpPr txBox="1"/>
          <p:nvPr/>
        </p:nvSpPr>
        <p:spPr>
          <a:xfrm>
            <a:off x="2772376" y="3941358"/>
            <a:ext cx="12389452" cy="1893190"/>
          </a:xfrm>
          <a:prstGeom prst="rect">
            <a:avLst/>
          </a:prstGeom>
        </p:spPr>
        <p:txBody>
          <a:bodyPr lIns="0" tIns="0" rIns="0" bIns="0" rtlCol="0" anchor="t">
            <a:spAutoFit/>
          </a:bodyPr>
          <a:lstStyle/>
          <a:p>
            <a:pPr algn="ctr">
              <a:lnSpc>
                <a:spcPts val="4787"/>
              </a:lnSpc>
            </a:pPr>
            <a:r>
              <a:rPr lang="en-US" sz="3599" spc="143">
                <a:solidFill>
                  <a:srgbClr val="010101"/>
                </a:solidFill>
                <a:latin typeface="Agrandir Narrow"/>
                <a:ea typeface="Agrandir Narrow"/>
                <a:cs typeface="Agrandir Narrow"/>
                <a:sym typeface="Agrandir Narrow"/>
              </a:rPr>
              <a:t>LEVERAGING TRANSFORMER ARCHITECTURES TO MODEL SPATIAL-TEMPORAL DEPENDENCIES IN VIDEOS FOR PREDICTING QUALITY SCORES.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10620417">
            <a:off x="-3584193" y="-1236849"/>
            <a:ext cx="26114529" cy="15573755"/>
          </a:xfrm>
          <a:custGeom>
            <a:avLst/>
            <a:gdLst/>
            <a:ahLst/>
            <a:cxnLst/>
            <a:rect l="l" t="t" r="r" b="b"/>
            <a:pathLst>
              <a:path w="26114529" h="15573755">
                <a:moveTo>
                  <a:pt x="0" y="0"/>
                </a:moveTo>
                <a:lnTo>
                  <a:pt x="26114529" y="0"/>
                </a:lnTo>
                <a:lnTo>
                  <a:pt x="26114529" y="15573755"/>
                </a:lnTo>
                <a:lnTo>
                  <a:pt x="0" y="15573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10033" cy="8158018"/>
            <a:chOff x="0" y="0"/>
            <a:chExt cx="4269309" cy="2148614"/>
          </a:xfrm>
        </p:grpSpPr>
        <p:sp>
          <p:nvSpPr>
            <p:cNvPr id="4" name="Freeform 4"/>
            <p:cNvSpPr/>
            <p:nvPr/>
          </p:nvSpPr>
          <p:spPr>
            <a:xfrm>
              <a:off x="0" y="0"/>
              <a:ext cx="4269309" cy="2148614"/>
            </a:xfrm>
            <a:custGeom>
              <a:avLst/>
              <a:gdLst/>
              <a:ahLst/>
              <a:cxnLst/>
              <a:rect l="l" t="t" r="r" b="b"/>
              <a:pathLst>
                <a:path w="4269309" h="2148614">
                  <a:moveTo>
                    <a:pt x="0" y="0"/>
                  </a:moveTo>
                  <a:lnTo>
                    <a:pt x="4269309" y="0"/>
                  </a:lnTo>
                  <a:lnTo>
                    <a:pt x="4269309" y="2148614"/>
                  </a:lnTo>
                  <a:lnTo>
                    <a:pt x="0" y="2148614"/>
                  </a:lnTo>
                  <a:close/>
                </a:path>
              </a:pathLst>
            </a:custGeom>
            <a:solidFill>
              <a:srgbClr val="F5F5F5">
                <a:alpha val="85882"/>
              </a:srgbClr>
            </a:solidFill>
            <a:ln w="38100" cap="sq">
              <a:solidFill>
                <a:srgbClr val="202354">
                  <a:alpha val="85882"/>
                </a:srgbClr>
              </a:solidFill>
              <a:prstDash val="solid"/>
              <a:miter/>
            </a:ln>
          </p:spPr>
        </p:sp>
        <p:sp>
          <p:nvSpPr>
            <p:cNvPr id="5" name="TextBox 5"/>
            <p:cNvSpPr txBox="1"/>
            <p:nvPr/>
          </p:nvSpPr>
          <p:spPr>
            <a:xfrm>
              <a:off x="0" y="-28575"/>
              <a:ext cx="4269309" cy="2177189"/>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V="1">
            <a:off x="3191000" y="3524142"/>
            <a:ext cx="0" cy="4904848"/>
          </a:xfrm>
          <a:prstGeom prst="line">
            <a:avLst/>
          </a:prstGeom>
          <a:ln w="38100" cap="flat">
            <a:solidFill>
              <a:srgbClr val="192253"/>
            </a:solidFill>
            <a:prstDash val="solid"/>
            <a:headEnd type="none" w="sm" len="sm"/>
            <a:tailEnd type="none" w="sm" len="sm"/>
          </a:ln>
        </p:spPr>
      </p:sp>
      <p:grpSp>
        <p:nvGrpSpPr>
          <p:cNvPr id="7" name="Group 7"/>
          <p:cNvGrpSpPr>
            <a:grpSpLocks noChangeAspect="1"/>
          </p:cNvGrpSpPr>
          <p:nvPr/>
        </p:nvGrpSpPr>
        <p:grpSpPr>
          <a:xfrm>
            <a:off x="3006041" y="3339183"/>
            <a:ext cx="369918" cy="3699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a:off x="3006041" y="5107709"/>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a:off x="3006041" y="6877803"/>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3" name="AutoShape 13"/>
          <p:cNvSpPr/>
          <p:nvPr/>
        </p:nvSpPr>
        <p:spPr>
          <a:xfrm flipH="1">
            <a:off x="-7671795" y="2853147"/>
            <a:ext cx="15343589" cy="0"/>
          </a:xfrm>
          <a:prstGeom prst="line">
            <a:avLst/>
          </a:prstGeom>
          <a:ln w="76200" cap="flat">
            <a:solidFill>
              <a:srgbClr val="C23A97"/>
            </a:solidFill>
            <a:prstDash val="solid"/>
            <a:headEnd type="none" w="sm" len="sm"/>
            <a:tailEnd type="none" w="sm" len="sm"/>
          </a:ln>
        </p:spPr>
      </p:sp>
      <p:sp>
        <p:nvSpPr>
          <p:cNvPr id="14" name="TextBox 14"/>
          <p:cNvSpPr txBox="1"/>
          <p:nvPr/>
        </p:nvSpPr>
        <p:spPr>
          <a:xfrm>
            <a:off x="1984850" y="1882795"/>
            <a:ext cx="4005577" cy="632862"/>
          </a:xfrm>
          <a:prstGeom prst="rect">
            <a:avLst/>
          </a:prstGeom>
        </p:spPr>
        <p:txBody>
          <a:bodyPr lIns="0" tIns="0" rIns="0" bIns="0" rtlCol="0" anchor="t">
            <a:spAutoFit/>
          </a:bodyPr>
          <a:lstStyle/>
          <a:p>
            <a:pPr algn="l">
              <a:lnSpc>
                <a:spcPts val="5062"/>
              </a:lnSpc>
            </a:pPr>
            <a:r>
              <a:rPr lang="en-US" sz="4183" b="1" spc="338">
                <a:solidFill>
                  <a:srgbClr val="000000"/>
                </a:solidFill>
                <a:latin typeface="Atkinson Hyperlegible Bold"/>
                <a:ea typeface="Atkinson Hyperlegible Bold"/>
                <a:cs typeface="Atkinson Hyperlegible Bold"/>
                <a:sym typeface="Atkinson Hyperlegible Bold"/>
              </a:rPr>
              <a:t>MOTIVATION</a:t>
            </a:r>
          </a:p>
        </p:txBody>
      </p:sp>
      <p:sp>
        <p:nvSpPr>
          <p:cNvPr id="15" name="TextBox 15"/>
          <p:cNvSpPr txBox="1"/>
          <p:nvPr/>
        </p:nvSpPr>
        <p:spPr>
          <a:xfrm>
            <a:off x="3644535" y="3291558"/>
            <a:ext cx="12944358" cy="1166495"/>
          </a:xfrm>
          <a:prstGeom prst="rect">
            <a:avLst/>
          </a:prstGeom>
        </p:spPr>
        <p:txBody>
          <a:bodyPr lIns="0" tIns="0" rIns="0" bIns="0" rtlCol="0" anchor="t">
            <a:spAutoFit/>
          </a:bodyPr>
          <a:lstStyle/>
          <a:p>
            <a:pPr algn="just">
              <a:lnSpc>
                <a:spcPts val="2860"/>
              </a:lnSpc>
              <a:spcBef>
                <a:spcPct val="0"/>
              </a:spcBef>
            </a:pPr>
            <a:r>
              <a:rPr lang="en-US" sz="2600" spc="104">
                <a:solidFill>
                  <a:srgbClr val="000000"/>
                </a:solidFill>
                <a:latin typeface="Agrandir Narrow"/>
                <a:ea typeface="Agrandir Narrow"/>
                <a:cs typeface="Agrandir Narrow"/>
                <a:sym typeface="Agrandir Narrow"/>
              </a:rPr>
              <a:t>With the exponential growth of video-based applications—from streaming platforms and video conferencing to autonomous driving and telemedicine—ensuring high perceptual quality has become a critical challenge.</a:t>
            </a:r>
          </a:p>
        </p:txBody>
      </p:sp>
      <p:sp>
        <p:nvSpPr>
          <p:cNvPr id="16" name="TextBox 16"/>
          <p:cNvSpPr txBox="1"/>
          <p:nvPr/>
        </p:nvSpPr>
        <p:spPr>
          <a:xfrm>
            <a:off x="3644535" y="5095875"/>
            <a:ext cx="12944358" cy="1166495"/>
          </a:xfrm>
          <a:prstGeom prst="rect">
            <a:avLst/>
          </a:prstGeom>
        </p:spPr>
        <p:txBody>
          <a:bodyPr lIns="0" tIns="0" rIns="0" bIns="0" rtlCol="0" anchor="t">
            <a:spAutoFit/>
          </a:bodyPr>
          <a:lstStyle/>
          <a:p>
            <a:pPr algn="just">
              <a:lnSpc>
                <a:spcPts val="2860"/>
              </a:lnSpc>
              <a:spcBef>
                <a:spcPct val="0"/>
              </a:spcBef>
            </a:pPr>
            <a:r>
              <a:rPr lang="en-US" sz="2600" spc="104" dirty="0">
                <a:solidFill>
                  <a:srgbClr val="000000"/>
                </a:solidFill>
                <a:latin typeface="Agrandir Narrow"/>
                <a:ea typeface="Agrandir Narrow"/>
                <a:cs typeface="Agrandir Narrow"/>
                <a:sym typeface="Agrandir Narrow"/>
              </a:rPr>
              <a:t>However, automated Video Quality Assessment (VQA) remains complex due to the interplay of spatial distortions (e.g., blur, noise, compression artifacts) and temporal distortions (e.g., motion flicker, frame drops).</a:t>
            </a:r>
          </a:p>
        </p:txBody>
      </p:sp>
      <p:sp>
        <p:nvSpPr>
          <p:cNvPr id="17" name="TextBox 17"/>
          <p:cNvSpPr txBox="1"/>
          <p:nvPr/>
        </p:nvSpPr>
        <p:spPr>
          <a:xfrm>
            <a:off x="3644535" y="6900545"/>
            <a:ext cx="12944358" cy="1528445"/>
          </a:xfrm>
          <a:prstGeom prst="rect">
            <a:avLst/>
          </a:prstGeom>
        </p:spPr>
        <p:txBody>
          <a:bodyPr lIns="0" tIns="0" rIns="0" bIns="0" rtlCol="0" anchor="t">
            <a:spAutoFit/>
          </a:bodyPr>
          <a:lstStyle/>
          <a:p>
            <a:pPr algn="l">
              <a:lnSpc>
                <a:spcPts val="2859"/>
              </a:lnSpc>
              <a:spcBef>
                <a:spcPct val="0"/>
              </a:spcBef>
            </a:pPr>
            <a:r>
              <a:rPr lang="en-US" sz="2599" spc="103">
                <a:solidFill>
                  <a:srgbClr val="000000"/>
                </a:solidFill>
                <a:latin typeface="Agrandir Narrow"/>
                <a:ea typeface="Agrandir Narrow"/>
                <a:cs typeface="Agrandir Narrow"/>
                <a:sym typeface="Agrandir Narrow"/>
              </a:rPr>
              <a:t>Traditionally, measuring video quality relied on manual inspections or simple algorithms that couldn’t fully capture how humans perceive distortions. While deep learning models like CNNs have improved things, they still struggle with long video sequences because they focus on small patches rather than the big picture.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43867">
            <a:off x="-6163519" y="1247790"/>
            <a:ext cx="29719464" cy="17723608"/>
          </a:xfrm>
          <a:custGeom>
            <a:avLst/>
            <a:gdLst/>
            <a:ahLst/>
            <a:cxnLst/>
            <a:rect l="l" t="t" r="r" b="b"/>
            <a:pathLst>
              <a:path w="29719464" h="17723608">
                <a:moveTo>
                  <a:pt x="0" y="0"/>
                </a:moveTo>
                <a:lnTo>
                  <a:pt x="29719464" y="0"/>
                </a:lnTo>
                <a:lnTo>
                  <a:pt x="29719464" y="17723608"/>
                </a:lnTo>
                <a:lnTo>
                  <a:pt x="0" y="17723608"/>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262612"/>
            <a:ext cx="4728924" cy="419099"/>
          </a:xfrm>
          <a:prstGeom prst="rect">
            <a:avLst/>
          </a:prstGeom>
        </p:spPr>
        <p:txBody>
          <a:bodyPr lIns="0" tIns="0" rIns="0" bIns="0" rtlCol="0" anchor="t">
            <a:spAutoFit/>
          </a:bodyPr>
          <a:lstStyle/>
          <a:p>
            <a:pPr algn="ctr">
              <a:lnSpc>
                <a:spcPts val="3299"/>
              </a:lnSpc>
              <a:spcBef>
                <a:spcPct val="0"/>
              </a:spcBef>
            </a:pPr>
            <a:r>
              <a:rPr lang="en-US" sz="2999" b="1" spc="119">
                <a:solidFill>
                  <a:srgbClr val="223289"/>
                </a:solidFill>
                <a:latin typeface="Atkinson Hyperlegible Bold"/>
                <a:ea typeface="Atkinson Hyperlegible Bold"/>
                <a:cs typeface="Atkinson Hyperlegible Bold"/>
                <a:sym typeface="Atkinson Hyperlegible Bold"/>
              </a:rPr>
              <a:t>DATASET DESCRIPTION</a:t>
            </a:r>
          </a:p>
        </p:txBody>
      </p:sp>
      <p:sp>
        <p:nvSpPr>
          <p:cNvPr id="7" name="TextBox 7"/>
          <p:cNvSpPr txBox="1"/>
          <p:nvPr/>
        </p:nvSpPr>
        <p:spPr>
          <a:xfrm>
            <a:off x="1630337" y="2727724"/>
            <a:ext cx="15146966" cy="1429385"/>
          </a:xfrm>
          <a:prstGeom prst="rect">
            <a:avLst/>
          </a:prstGeom>
        </p:spPr>
        <p:txBody>
          <a:bodyPr lIns="0" tIns="0" rIns="0" bIns="0" rtlCol="0" anchor="t">
            <a:spAutoFit/>
          </a:bodyPr>
          <a:lstStyle/>
          <a:p>
            <a:pPr algn="just">
              <a:lnSpc>
                <a:spcPts val="3640"/>
              </a:lnSpc>
            </a:pPr>
            <a:r>
              <a:rPr lang="en-US" sz="2600" spc="104">
                <a:solidFill>
                  <a:srgbClr val="223289"/>
                </a:solidFill>
                <a:latin typeface="Agrandir Narrow"/>
                <a:ea typeface="Agrandir Narrow"/>
                <a:cs typeface="Agrandir Narrow"/>
                <a:sym typeface="Agrandir Narrow"/>
              </a:rPr>
              <a:t>The KoNViD-1k (Konstanz Natural Video Database) is a publicly available dataset designed for subjective video quality assessment (VQA). It comprises 1,200 video clips, each approximately 8 seconds in duration, sampled from the YFCC100M dataset. </a:t>
            </a:r>
          </a:p>
        </p:txBody>
      </p:sp>
      <p:sp>
        <p:nvSpPr>
          <p:cNvPr id="8" name="TextBox 8"/>
          <p:cNvSpPr txBox="1"/>
          <p:nvPr/>
        </p:nvSpPr>
        <p:spPr>
          <a:xfrm>
            <a:off x="1630337" y="4714252"/>
            <a:ext cx="4871879" cy="294953"/>
          </a:xfrm>
          <a:prstGeom prst="rect">
            <a:avLst/>
          </a:prstGeom>
        </p:spPr>
        <p:txBody>
          <a:bodyPr lIns="0" tIns="0" rIns="0" bIns="0" rtlCol="0" anchor="t">
            <a:spAutoFit/>
          </a:bodyPr>
          <a:lstStyle/>
          <a:p>
            <a:pPr algn="ctr">
              <a:lnSpc>
                <a:spcPts val="2284"/>
              </a:lnSpc>
              <a:spcBef>
                <a:spcPct val="0"/>
              </a:spcBef>
            </a:pPr>
            <a:r>
              <a:rPr lang="en-US" sz="2000" b="1" spc="83" dirty="0">
                <a:solidFill>
                  <a:srgbClr val="223289"/>
                </a:solidFill>
                <a:latin typeface="Agrandir Narrow Bold"/>
                <a:ea typeface="Agrandir Narrow Bold"/>
                <a:cs typeface="Agrandir Narrow Bold"/>
                <a:sym typeface="Agrandir Narrow Bold"/>
              </a:rPr>
              <a:t>🔑 KEY FEATURES OF THE DATASET :</a:t>
            </a:r>
          </a:p>
        </p:txBody>
      </p:sp>
      <p:sp>
        <p:nvSpPr>
          <p:cNvPr id="9" name="TextBox 9"/>
          <p:cNvSpPr txBox="1"/>
          <p:nvPr/>
        </p:nvSpPr>
        <p:spPr>
          <a:xfrm>
            <a:off x="2728347" y="5307636"/>
            <a:ext cx="5967867" cy="294953"/>
          </a:xfrm>
          <a:prstGeom prst="rect">
            <a:avLst/>
          </a:prstGeom>
        </p:spPr>
        <p:txBody>
          <a:bodyPr lIns="0" tIns="0" rIns="0" bIns="0" rtlCol="0" anchor="t">
            <a:spAutoFit/>
          </a:bodyPr>
          <a:lstStyle/>
          <a:p>
            <a:pPr algn="l">
              <a:lnSpc>
                <a:spcPts val="2284"/>
              </a:lnSpc>
              <a:spcBef>
                <a:spcPct val="0"/>
              </a:spcBef>
            </a:pPr>
            <a:r>
              <a:rPr lang="en-US" sz="2000" spc="83" dirty="0">
                <a:solidFill>
                  <a:srgbClr val="223289"/>
                </a:solidFill>
                <a:latin typeface="Agrandir Narrow"/>
                <a:ea typeface="Agrandir Narrow"/>
                <a:cs typeface="Agrandir Narrow"/>
                <a:sym typeface="Agrandir Narrow"/>
              </a:rPr>
              <a:t>📹 Video Specs: 1280×720 resolution, 24/30 fps</a:t>
            </a:r>
          </a:p>
        </p:txBody>
      </p:sp>
      <p:sp>
        <p:nvSpPr>
          <p:cNvPr id="10" name="TextBox 10"/>
          <p:cNvSpPr txBox="1"/>
          <p:nvPr/>
        </p:nvSpPr>
        <p:spPr>
          <a:xfrm>
            <a:off x="2728347" y="5943612"/>
            <a:ext cx="10887387" cy="301108"/>
          </a:xfrm>
          <a:prstGeom prst="rect">
            <a:avLst/>
          </a:prstGeom>
        </p:spPr>
        <p:txBody>
          <a:bodyPr lIns="0" tIns="0" rIns="0" bIns="0" rtlCol="0" anchor="t">
            <a:spAutoFit/>
          </a:bodyPr>
          <a:lstStyle/>
          <a:p>
            <a:pPr algn="l">
              <a:lnSpc>
                <a:spcPts val="2284"/>
              </a:lnSpc>
              <a:spcBef>
                <a:spcPct val="0"/>
              </a:spcBef>
            </a:pPr>
            <a:r>
              <a:rPr lang="en-US" sz="2000" spc="83">
                <a:solidFill>
                  <a:srgbClr val="223289"/>
                </a:solidFill>
                <a:latin typeface="Agrandir Narrow"/>
                <a:ea typeface="Agrandir Narrow"/>
                <a:cs typeface="Agrandir Narrow"/>
                <a:sym typeface="Agrandir Narrow"/>
              </a:rPr>
              <a:t>🎬 Content Diversity: Various genres &amp; scenes distortions</a:t>
            </a:r>
          </a:p>
        </p:txBody>
      </p:sp>
      <p:sp>
        <p:nvSpPr>
          <p:cNvPr id="11" name="TextBox 11"/>
          <p:cNvSpPr txBox="1"/>
          <p:nvPr/>
        </p:nvSpPr>
        <p:spPr>
          <a:xfrm>
            <a:off x="2728347" y="6583125"/>
            <a:ext cx="9086348" cy="294953"/>
          </a:xfrm>
          <a:prstGeom prst="rect">
            <a:avLst/>
          </a:prstGeom>
        </p:spPr>
        <p:txBody>
          <a:bodyPr lIns="0" tIns="0" rIns="0" bIns="0" rtlCol="0" anchor="t">
            <a:spAutoFit/>
          </a:bodyPr>
          <a:lstStyle/>
          <a:p>
            <a:pPr algn="l">
              <a:lnSpc>
                <a:spcPts val="2284"/>
              </a:lnSpc>
              <a:spcBef>
                <a:spcPct val="0"/>
              </a:spcBef>
            </a:pPr>
            <a:r>
              <a:rPr lang="en-US" sz="2000" spc="83">
                <a:solidFill>
                  <a:srgbClr val="223289"/>
                </a:solidFill>
                <a:latin typeface="Agrandir Narrow"/>
                <a:ea typeface="Agrandir Narrow"/>
                <a:cs typeface="Agrandir Narrow"/>
                <a:sym typeface="Agrandir Narrow"/>
              </a:rPr>
              <a:t>🧠 Subjective Ratings: Mean Opinion Scores (MOS) via crowdsourcing</a:t>
            </a:r>
          </a:p>
        </p:txBody>
      </p:sp>
      <p:sp>
        <p:nvSpPr>
          <p:cNvPr id="12" name="TextBox 12"/>
          <p:cNvSpPr txBox="1"/>
          <p:nvPr/>
        </p:nvSpPr>
        <p:spPr>
          <a:xfrm>
            <a:off x="2728347" y="7095276"/>
            <a:ext cx="9950709" cy="1524456"/>
          </a:xfrm>
          <a:prstGeom prst="rect">
            <a:avLst/>
          </a:prstGeom>
        </p:spPr>
        <p:txBody>
          <a:bodyPr lIns="0" tIns="0" rIns="0" bIns="0" rtlCol="0" anchor="t">
            <a:spAutoFit/>
          </a:bodyPr>
          <a:lstStyle/>
          <a:p>
            <a:pPr algn="l">
              <a:lnSpc>
                <a:spcPts val="3556"/>
              </a:lnSpc>
            </a:pPr>
            <a:r>
              <a:rPr lang="en-US" sz="2000" spc="83">
                <a:solidFill>
                  <a:srgbClr val="223289"/>
                </a:solidFill>
                <a:latin typeface="Agrandir Narrow"/>
                <a:ea typeface="Agrandir Narrow"/>
                <a:cs typeface="Agrandir Narrow"/>
                <a:sym typeface="Agrandir Narrow"/>
              </a:rPr>
              <a:t>📂Data Availability: </a:t>
            </a:r>
            <a:r>
              <a:rPr lang="en-US" sz="2000" u="sng" spc="83">
                <a:solidFill>
                  <a:srgbClr val="223289"/>
                </a:solidFill>
                <a:latin typeface="Agrandir Narrow"/>
                <a:ea typeface="Agrandir Narrow"/>
                <a:cs typeface="Agrandir Narrow"/>
                <a:sym typeface="Agrandir Narrow"/>
                <a:hlinkClick r:id="rId4" tooltip="https://database.mmsp-kn.de/konvid-1k-database.html"/>
              </a:rPr>
              <a:t>https://database.mmsp-kn.de/konvid-1k-database.html</a:t>
            </a:r>
          </a:p>
          <a:p>
            <a:pPr algn="l">
              <a:lnSpc>
                <a:spcPts val="3214"/>
              </a:lnSpc>
            </a:pPr>
            <a:r>
              <a:rPr lang="en-US" spc="75">
                <a:solidFill>
                  <a:srgbClr val="223289"/>
                </a:solidFill>
                <a:latin typeface="Agrandir Narrow"/>
                <a:ea typeface="Agrandir Narrow"/>
                <a:cs typeface="Agrandir Narrow"/>
                <a:sym typeface="Agrandir Narrow"/>
              </a:rPr>
              <a:t>                               Size : </a:t>
            </a:r>
          </a:p>
          <a:p>
            <a:pPr algn="l">
              <a:lnSpc>
                <a:spcPts val="2594"/>
              </a:lnSpc>
            </a:pPr>
            <a:r>
              <a:rPr lang="en-US" spc="75">
                <a:solidFill>
                  <a:srgbClr val="223289"/>
                </a:solidFill>
                <a:latin typeface="Agrandir Narrow"/>
                <a:ea typeface="Agrandir Narrow"/>
                <a:cs typeface="Agrandir Narrow"/>
                <a:sym typeface="Agrandir Narrow"/>
              </a:rPr>
              <a:t>                                         Videos: ~2.3 GB</a:t>
            </a:r>
          </a:p>
          <a:p>
            <a:pPr algn="l">
              <a:lnSpc>
                <a:spcPts val="2594"/>
              </a:lnSpc>
            </a:pPr>
            <a:r>
              <a:rPr lang="en-US" spc="75">
                <a:solidFill>
                  <a:srgbClr val="223289"/>
                </a:solidFill>
                <a:latin typeface="Agrandir Narrow"/>
                <a:ea typeface="Agrandir Narrow"/>
                <a:cs typeface="Agrandir Narrow"/>
                <a:sym typeface="Agrandir Narrow"/>
              </a:rPr>
              <a:t>                                         Metadata: ~3 MB </a:t>
            </a:r>
          </a:p>
        </p:txBody>
      </p:sp>
      <p:sp>
        <p:nvSpPr>
          <p:cNvPr id="13" name="Freeform 13"/>
          <p:cNvSpPr/>
          <p:nvPr/>
        </p:nvSpPr>
        <p:spPr>
          <a:xfrm rot="-9512388">
            <a:off x="9387978" y="-6552127"/>
            <a:ext cx="11732918" cy="8870450"/>
          </a:xfrm>
          <a:custGeom>
            <a:avLst/>
            <a:gdLst/>
            <a:ahLst/>
            <a:cxnLst/>
            <a:rect l="l" t="t" r="r" b="b"/>
            <a:pathLst>
              <a:path w="11732918" h="8870450">
                <a:moveTo>
                  <a:pt x="0" y="0"/>
                </a:moveTo>
                <a:lnTo>
                  <a:pt x="11732919" y="0"/>
                </a:lnTo>
                <a:lnTo>
                  <a:pt x="11732919" y="8870450"/>
                </a:lnTo>
                <a:lnTo>
                  <a:pt x="0" y="8870450"/>
                </a:lnTo>
                <a:lnTo>
                  <a:pt x="0" y="0"/>
                </a:lnTo>
                <a:close/>
              </a:path>
            </a:pathLst>
          </a:custGeom>
          <a:blipFill>
            <a:blip r:embed="rId2">
              <a:alphaModFix amt="53000"/>
              <a:extLst>
                <a:ext uri="{96DAC541-7B7A-43D3-8B79-37D633B846F1}">
                  <asvg:svgBlip xmlns:asvg="http://schemas.microsoft.com/office/drawing/2016/SVG/main" r:embed="rId3"/>
                </a:ext>
              </a:extLst>
            </a:blip>
            <a:stretch>
              <a:fillRect t="-15562" r="-46502"/>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43867">
            <a:off x="-6163517" y="1425196"/>
            <a:ext cx="29719464" cy="17723608"/>
          </a:xfrm>
          <a:custGeom>
            <a:avLst/>
            <a:gdLst/>
            <a:ahLst/>
            <a:cxnLst/>
            <a:rect l="l" t="t" r="r" b="b"/>
            <a:pathLst>
              <a:path w="29719464" h="17723608">
                <a:moveTo>
                  <a:pt x="0" y="0"/>
                </a:moveTo>
                <a:lnTo>
                  <a:pt x="29719464" y="0"/>
                </a:lnTo>
                <a:lnTo>
                  <a:pt x="29719464" y="17723608"/>
                </a:lnTo>
                <a:lnTo>
                  <a:pt x="0" y="17723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657" t="5400" b="5400"/>
          <a:stretch>
            <a:fillRect/>
          </a:stretch>
        </p:blipFill>
        <p:spPr>
          <a:xfrm>
            <a:off x="1672850" y="2067952"/>
            <a:ext cx="14959937" cy="7555836"/>
          </a:xfrm>
          <a:prstGeom prst="rect">
            <a:avLst/>
          </a:prstGeom>
        </p:spPr>
      </p:pic>
      <p:sp>
        <p:nvSpPr>
          <p:cNvPr id="4" name="TextBox 4"/>
          <p:cNvSpPr txBox="1"/>
          <p:nvPr/>
        </p:nvSpPr>
        <p:spPr>
          <a:xfrm>
            <a:off x="1028700" y="1057275"/>
            <a:ext cx="1712000" cy="419099"/>
          </a:xfrm>
          <a:prstGeom prst="rect">
            <a:avLst/>
          </a:prstGeom>
        </p:spPr>
        <p:txBody>
          <a:bodyPr lIns="0" tIns="0" rIns="0" bIns="0" rtlCol="0" anchor="t">
            <a:spAutoFit/>
          </a:bodyPr>
          <a:lstStyle/>
          <a:p>
            <a:pPr algn="ctr">
              <a:lnSpc>
                <a:spcPts val="3299"/>
              </a:lnSpc>
              <a:spcBef>
                <a:spcPct val="0"/>
              </a:spcBef>
            </a:pPr>
            <a:r>
              <a:rPr lang="en-US" sz="2999" b="1" spc="119">
                <a:solidFill>
                  <a:srgbClr val="223289"/>
                </a:solidFill>
                <a:latin typeface="Atkinson Hyperlegible Bold"/>
                <a:ea typeface="Atkinson Hyperlegible Bold"/>
                <a:cs typeface="Atkinson Hyperlegible Bold"/>
                <a:sym typeface="Atkinson Hyperlegible Bold"/>
              </a:rPr>
              <a:t>SAMPLE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grpSp>
        <p:nvGrpSpPr>
          <p:cNvPr id="2" name="Group 2"/>
          <p:cNvGrpSpPr/>
          <p:nvPr/>
        </p:nvGrpSpPr>
        <p:grpSpPr>
          <a:xfrm>
            <a:off x="1028699" y="2222695"/>
            <a:ext cx="16230600" cy="7266074"/>
            <a:chOff x="0" y="0"/>
            <a:chExt cx="3366302" cy="1427996"/>
          </a:xfrm>
        </p:grpSpPr>
        <p:sp>
          <p:nvSpPr>
            <p:cNvPr id="3" name="Freeform 3"/>
            <p:cNvSpPr/>
            <p:nvPr/>
          </p:nvSpPr>
          <p:spPr>
            <a:xfrm>
              <a:off x="0" y="0"/>
              <a:ext cx="3366302" cy="1427996"/>
            </a:xfrm>
            <a:custGeom>
              <a:avLst/>
              <a:gdLst/>
              <a:ahLst/>
              <a:cxnLst/>
              <a:rect l="l" t="t" r="r" b="b"/>
              <a:pathLst>
                <a:path w="3366302" h="1427996">
                  <a:moveTo>
                    <a:pt x="0" y="0"/>
                  </a:moveTo>
                  <a:lnTo>
                    <a:pt x="3366302" y="0"/>
                  </a:lnTo>
                  <a:lnTo>
                    <a:pt x="3366302" y="1427996"/>
                  </a:lnTo>
                  <a:lnTo>
                    <a:pt x="0" y="1427996"/>
                  </a:lnTo>
                  <a:close/>
                </a:path>
              </a:pathLst>
            </a:custGeom>
            <a:solidFill>
              <a:srgbClr val="FFFFFF">
                <a:alpha val="22745"/>
              </a:srgbClr>
            </a:solidFill>
            <a:ln cap="sq">
              <a:noFill/>
              <a:prstDash val="solid"/>
              <a:miter/>
            </a:ln>
          </p:spPr>
        </p:sp>
        <p:sp>
          <p:nvSpPr>
            <p:cNvPr id="4" name="TextBox 4"/>
            <p:cNvSpPr txBox="1"/>
            <p:nvPr/>
          </p:nvSpPr>
          <p:spPr>
            <a:xfrm>
              <a:off x="0" y="-28575"/>
              <a:ext cx="3366302" cy="1456571"/>
            </a:xfrm>
            <a:prstGeom prst="rect">
              <a:avLst/>
            </a:prstGeom>
          </p:spPr>
          <p:txBody>
            <a:bodyPr lIns="50800" tIns="50800" rIns="50800" bIns="50800" rtlCol="0" anchor="ctr"/>
            <a:lstStyle/>
            <a:p>
              <a:pPr algn="ctr">
                <a:lnSpc>
                  <a:spcPts val="1869"/>
                </a:lnSpc>
              </a:pPr>
              <a:endParaRPr/>
            </a:p>
          </p:txBody>
        </p:sp>
      </p:grpSp>
      <p:sp>
        <p:nvSpPr>
          <p:cNvPr id="5" name="TextBox 5"/>
          <p:cNvSpPr txBox="1"/>
          <p:nvPr/>
        </p:nvSpPr>
        <p:spPr>
          <a:xfrm>
            <a:off x="1126568" y="981075"/>
            <a:ext cx="7179231" cy="423193"/>
          </a:xfrm>
          <a:prstGeom prst="rect">
            <a:avLst/>
          </a:prstGeom>
        </p:spPr>
        <p:txBody>
          <a:bodyPr wrap="square" lIns="0" tIns="0" rIns="0" bIns="0" rtlCol="0" anchor="t">
            <a:spAutoFit/>
          </a:bodyPr>
          <a:lstStyle/>
          <a:p>
            <a:pPr algn="ctr">
              <a:lnSpc>
                <a:spcPts val="3299"/>
              </a:lnSpc>
              <a:spcBef>
                <a:spcPct val="0"/>
              </a:spcBef>
            </a:pPr>
            <a:r>
              <a:rPr lang="en-US" sz="2999" b="1" spc="119" dirty="0">
                <a:solidFill>
                  <a:srgbClr val="FFFFFF"/>
                </a:solidFill>
                <a:latin typeface="Agrandir Narrow Bold"/>
                <a:ea typeface="Agrandir Narrow Bold"/>
                <a:cs typeface="Agrandir Narrow Bold"/>
                <a:sym typeface="Agrandir Narrow Bold"/>
              </a:rPr>
              <a:t>WHY TIMESFORMER FOR VQA?</a:t>
            </a:r>
          </a:p>
        </p:txBody>
      </p:sp>
      <p:sp>
        <p:nvSpPr>
          <p:cNvPr id="6" name="Freeform 6"/>
          <p:cNvSpPr/>
          <p:nvPr/>
        </p:nvSpPr>
        <p:spPr>
          <a:xfrm rot="-8410917">
            <a:off x="3854866" y="-7609267"/>
            <a:ext cx="29719464" cy="17723608"/>
          </a:xfrm>
          <a:custGeom>
            <a:avLst/>
            <a:gdLst/>
            <a:ahLst/>
            <a:cxnLst/>
            <a:rect l="l" t="t" r="r" b="b"/>
            <a:pathLst>
              <a:path w="29719464" h="17723608">
                <a:moveTo>
                  <a:pt x="0" y="0"/>
                </a:moveTo>
                <a:lnTo>
                  <a:pt x="29719464" y="0"/>
                </a:lnTo>
                <a:lnTo>
                  <a:pt x="29719464" y="17723608"/>
                </a:lnTo>
                <a:lnTo>
                  <a:pt x="0" y="17723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415400" y="2345251"/>
            <a:ext cx="15451141" cy="6430671"/>
          </a:xfrm>
          <a:prstGeom prst="rect">
            <a:avLst/>
          </a:prstGeom>
        </p:spPr>
        <p:txBody>
          <a:bodyPr lIns="0" tIns="0" rIns="0" bIns="0" rtlCol="0" anchor="t">
            <a:spAutoFit/>
          </a:bodyPr>
          <a:lstStyle/>
          <a:p>
            <a:pPr marL="561341" lvl="1" indent="-280670" algn="just">
              <a:lnSpc>
                <a:spcPts val="4628"/>
              </a:lnSpc>
              <a:buFont typeface="Arial"/>
              <a:buChar char="•"/>
            </a:pPr>
            <a:r>
              <a:rPr lang="en-US" sz="2600" i="1" u="sng" spc="104" dirty="0">
                <a:solidFill>
                  <a:srgbClr val="FFFFFF"/>
                </a:solidFill>
                <a:latin typeface="Agrandir Narrow Italics"/>
                <a:ea typeface="Agrandir Narrow Italics"/>
                <a:cs typeface="Agrandir Narrow Italics"/>
                <a:sym typeface="Agrandir Narrow Italics"/>
              </a:rPr>
              <a:t>Efficient Spatiotemporal Modeling :</a:t>
            </a:r>
            <a:r>
              <a:rPr lang="en-US" sz="2600" spc="104" dirty="0">
                <a:solidFill>
                  <a:srgbClr val="FFFFFF"/>
                </a:solidFill>
                <a:latin typeface="Agrandir Narrow"/>
                <a:ea typeface="Agrandir Narrow"/>
                <a:cs typeface="Agrandir Narrow"/>
                <a:sym typeface="Agrandir Narrow"/>
              </a:rPr>
              <a:t> TimeSformer’s factorized attention mechanism allows it to separately capture spatial and temporal features, which is especially beneficial for VQA where temporal consistency and spatial artifacts both impact perceived quality.</a:t>
            </a:r>
          </a:p>
          <a:p>
            <a:pPr algn="just">
              <a:lnSpc>
                <a:spcPts val="4628"/>
              </a:lnSpc>
            </a:pPr>
            <a:endParaRPr lang="en-US" sz="2600" spc="104" dirty="0">
              <a:solidFill>
                <a:srgbClr val="FFFFFF"/>
              </a:solidFill>
              <a:latin typeface="Agrandir Narrow"/>
              <a:ea typeface="Agrandir Narrow"/>
              <a:cs typeface="Agrandir Narrow"/>
              <a:sym typeface="Agrandir Narrow"/>
            </a:endParaRPr>
          </a:p>
          <a:p>
            <a:pPr marL="561341" lvl="1" indent="-280670" algn="just">
              <a:lnSpc>
                <a:spcPts val="4628"/>
              </a:lnSpc>
              <a:buFont typeface="Arial"/>
              <a:buChar char="•"/>
            </a:pPr>
            <a:r>
              <a:rPr lang="en-US" sz="2600" i="1" u="sng" spc="104" dirty="0">
                <a:solidFill>
                  <a:srgbClr val="FFFFFF"/>
                </a:solidFill>
                <a:latin typeface="Agrandir Narrow Italics"/>
                <a:ea typeface="Agrandir Narrow Italics"/>
                <a:cs typeface="Agrandir Narrow Italics"/>
                <a:sym typeface="Agrandir Narrow Italics"/>
              </a:rPr>
              <a:t>Scalability and Flexibility :</a:t>
            </a:r>
            <a:r>
              <a:rPr lang="en-US" sz="2600" spc="104" dirty="0">
                <a:solidFill>
                  <a:srgbClr val="FFFFFF"/>
                </a:solidFill>
                <a:latin typeface="Agrandir Narrow"/>
                <a:ea typeface="Agrandir Narrow"/>
                <a:cs typeface="Agrandir Narrow"/>
                <a:sym typeface="Agrandir Narrow"/>
              </a:rPr>
              <a:t> The architecture is flexible in terms of input resolution and number of frames, making it suitable for datasets like KoNViD-1k, which contain short-duration, diverse video clips with varying quality levels.</a:t>
            </a:r>
          </a:p>
          <a:p>
            <a:pPr algn="just">
              <a:lnSpc>
                <a:spcPts val="4628"/>
              </a:lnSpc>
            </a:pPr>
            <a:endParaRPr lang="en-US" sz="2600" spc="104" dirty="0">
              <a:solidFill>
                <a:srgbClr val="FFFFFF"/>
              </a:solidFill>
              <a:latin typeface="Agrandir Narrow"/>
              <a:ea typeface="Agrandir Narrow"/>
              <a:cs typeface="Agrandir Narrow"/>
              <a:sym typeface="Agrandir Narrow"/>
            </a:endParaRPr>
          </a:p>
          <a:p>
            <a:pPr marL="561341" lvl="1" indent="-280670" algn="just">
              <a:lnSpc>
                <a:spcPts val="4628"/>
              </a:lnSpc>
              <a:buFont typeface="Arial"/>
              <a:buChar char="•"/>
            </a:pPr>
            <a:r>
              <a:rPr lang="en-US" sz="2600" i="1" u="sng" spc="104" dirty="0">
                <a:solidFill>
                  <a:srgbClr val="FFFFFF"/>
                </a:solidFill>
                <a:latin typeface="Agrandir Narrow Italics"/>
                <a:ea typeface="Agrandir Narrow Italics"/>
                <a:cs typeface="Agrandir Narrow Italics"/>
                <a:sym typeface="Agrandir Narrow Italics"/>
              </a:rPr>
              <a:t>Strong Generalization :</a:t>
            </a:r>
            <a:r>
              <a:rPr lang="en-US" sz="2600" spc="104" dirty="0">
                <a:solidFill>
                  <a:srgbClr val="FFFFFF"/>
                </a:solidFill>
                <a:latin typeface="Agrandir Narrow"/>
                <a:ea typeface="Agrandir Narrow"/>
                <a:cs typeface="Agrandir Narrow"/>
                <a:sym typeface="Agrandir Narrow"/>
              </a:rPr>
              <a:t> Pretrained on Kinetics-400 which is a large-scale video dataset, it demonstrates strong generalization capabilities, making it highly effective for downstream tasks like Video Quality Assessment (VQA) with minimal fine-tuning.</a:t>
            </a:r>
          </a:p>
        </p:txBody>
      </p:sp>
      <p:sp>
        <p:nvSpPr>
          <p:cNvPr id="8" name="Freeform 8"/>
          <p:cNvSpPr/>
          <p:nvPr/>
        </p:nvSpPr>
        <p:spPr>
          <a:xfrm rot="-9346563">
            <a:off x="-18665618" y="-943952"/>
            <a:ext cx="29719464" cy="17723608"/>
          </a:xfrm>
          <a:custGeom>
            <a:avLst/>
            <a:gdLst/>
            <a:ahLst/>
            <a:cxnLst/>
            <a:rect l="l" t="t" r="r" b="b"/>
            <a:pathLst>
              <a:path w="29719464" h="17723608">
                <a:moveTo>
                  <a:pt x="0" y="0"/>
                </a:moveTo>
                <a:lnTo>
                  <a:pt x="29719465" y="0"/>
                </a:lnTo>
                <a:lnTo>
                  <a:pt x="29719465" y="17723607"/>
                </a:lnTo>
                <a:lnTo>
                  <a:pt x="0" y="17723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328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73226"/>
            <a:ext cx="16230600" cy="6885074"/>
            <a:chOff x="0" y="0"/>
            <a:chExt cx="3366302" cy="1427996"/>
          </a:xfrm>
        </p:grpSpPr>
        <p:sp>
          <p:nvSpPr>
            <p:cNvPr id="3" name="Freeform 3"/>
            <p:cNvSpPr/>
            <p:nvPr/>
          </p:nvSpPr>
          <p:spPr>
            <a:xfrm>
              <a:off x="0" y="0"/>
              <a:ext cx="3366302" cy="1427996"/>
            </a:xfrm>
            <a:custGeom>
              <a:avLst/>
              <a:gdLst/>
              <a:ahLst/>
              <a:cxnLst/>
              <a:rect l="l" t="t" r="r" b="b"/>
              <a:pathLst>
                <a:path w="3366302" h="1427996">
                  <a:moveTo>
                    <a:pt x="0" y="0"/>
                  </a:moveTo>
                  <a:lnTo>
                    <a:pt x="3366302" y="0"/>
                  </a:lnTo>
                  <a:lnTo>
                    <a:pt x="3366302" y="1427996"/>
                  </a:lnTo>
                  <a:lnTo>
                    <a:pt x="0" y="1427996"/>
                  </a:lnTo>
                  <a:close/>
                </a:path>
              </a:pathLst>
            </a:custGeom>
            <a:solidFill>
              <a:srgbClr val="202354">
                <a:alpha val="0"/>
              </a:srgbClr>
            </a:solidFill>
            <a:ln cap="sq">
              <a:noFill/>
              <a:prstDash val="solid"/>
              <a:miter/>
            </a:ln>
          </p:spPr>
        </p:sp>
        <p:sp>
          <p:nvSpPr>
            <p:cNvPr id="4" name="TextBox 4"/>
            <p:cNvSpPr txBox="1"/>
            <p:nvPr/>
          </p:nvSpPr>
          <p:spPr>
            <a:xfrm>
              <a:off x="0" y="-28575"/>
              <a:ext cx="3366302" cy="1456571"/>
            </a:xfrm>
            <a:prstGeom prst="rect">
              <a:avLst/>
            </a:prstGeom>
          </p:spPr>
          <p:txBody>
            <a:bodyPr lIns="50800" tIns="50800" rIns="50800" bIns="50800" rtlCol="0" anchor="ctr"/>
            <a:lstStyle/>
            <a:p>
              <a:pPr algn="ctr">
                <a:lnSpc>
                  <a:spcPts val="1869"/>
                </a:lnSpc>
              </a:pPr>
              <a:endParaRPr/>
            </a:p>
          </p:txBody>
        </p:sp>
      </p:grpSp>
      <p:sp>
        <p:nvSpPr>
          <p:cNvPr id="5" name="TextBox 5"/>
          <p:cNvSpPr txBox="1"/>
          <p:nvPr/>
        </p:nvSpPr>
        <p:spPr>
          <a:xfrm>
            <a:off x="1038999" y="1057275"/>
            <a:ext cx="6084213" cy="419099"/>
          </a:xfrm>
          <a:prstGeom prst="rect">
            <a:avLst/>
          </a:prstGeom>
        </p:spPr>
        <p:txBody>
          <a:bodyPr lIns="0" tIns="0" rIns="0" bIns="0" rtlCol="0" anchor="t">
            <a:spAutoFit/>
          </a:bodyPr>
          <a:lstStyle/>
          <a:p>
            <a:pPr algn="ctr">
              <a:lnSpc>
                <a:spcPts val="3299"/>
              </a:lnSpc>
              <a:spcBef>
                <a:spcPct val="0"/>
              </a:spcBef>
            </a:pPr>
            <a:r>
              <a:rPr lang="en-US" sz="2999" b="1" spc="119" dirty="0">
                <a:solidFill>
                  <a:srgbClr val="FFFFFF"/>
                </a:solidFill>
                <a:latin typeface="Atkinson Hyperlegible Bold"/>
                <a:ea typeface="Atkinson Hyperlegible Bold"/>
                <a:cs typeface="Atkinson Hyperlegible Bold"/>
                <a:sym typeface="Atkinson Hyperlegible Bold"/>
              </a:rPr>
              <a:t>TIMESFORMER ARCHITECTURE</a:t>
            </a:r>
          </a:p>
        </p:txBody>
      </p:sp>
      <p:sp>
        <p:nvSpPr>
          <p:cNvPr id="6" name="Freeform 6"/>
          <p:cNvSpPr/>
          <p:nvPr/>
        </p:nvSpPr>
        <p:spPr>
          <a:xfrm rot="-8791502">
            <a:off x="2559647" y="-10384283"/>
            <a:ext cx="23544686" cy="14041194"/>
          </a:xfrm>
          <a:custGeom>
            <a:avLst/>
            <a:gdLst/>
            <a:ahLst/>
            <a:cxnLst/>
            <a:rect l="l" t="t" r="r" b="b"/>
            <a:pathLst>
              <a:path w="23544686" h="14041194">
                <a:moveTo>
                  <a:pt x="0" y="0"/>
                </a:moveTo>
                <a:lnTo>
                  <a:pt x="23544686" y="0"/>
                </a:lnTo>
                <a:lnTo>
                  <a:pt x="23544686" y="14041194"/>
                </a:lnTo>
                <a:lnTo>
                  <a:pt x="0" y="14041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418429" y="2493443"/>
            <a:ext cx="15451141" cy="6492240"/>
          </a:xfrm>
          <a:prstGeom prst="rect">
            <a:avLst/>
          </a:prstGeom>
        </p:spPr>
        <p:txBody>
          <a:bodyPr lIns="0" tIns="0" rIns="0" bIns="0" rtlCol="0" anchor="t">
            <a:spAutoFit/>
          </a:bodyPr>
          <a:lstStyle/>
          <a:p>
            <a:pPr marL="561341" lvl="1" indent="-280670" algn="just">
              <a:lnSpc>
                <a:spcPts val="3900"/>
              </a:lnSpc>
              <a:buFont typeface="Arial"/>
              <a:buChar char="•"/>
            </a:pPr>
            <a:r>
              <a:rPr lang="en-US" sz="2600" spc="104" dirty="0">
                <a:solidFill>
                  <a:srgbClr val="FFFFFF"/>
                </a:solidFill>
                <a:latin typeface="Agrandir Narrow"/>
                <a:ea typeface="Agrandir Narrow"/>
                <a:cs typeface="Agrandir Narrow"/>
                <a:sym typeface="Agrandir Narrow"/>
              </a:rPr>
              <a:t>TimeSformer is built exclusively on the self-attention mechanism used in Transformer models, which makes it possible to capture space-time dependencies over the entire video. </a:t>
            </a:r>
          </a:p>
          <a:p>
            <a:pPr algn="just">
              <a:lnSpc>
                <a:spcPts val="3900"/>
              </a:lnSpc>
            </a:pPr>
            <a:endParaRPr lang="en-US" sz="2600" spc="104" dirty="0">
              <a:solidFill>
                <a:srgbClr val="FFFFFF"/>
              </a:solidFill>
              <a:latin typeface="Agrandir Narrow"/>
              <a:ea typeface="Agrandir Narrow"/>
              <a:cs typeface="Agrandir Narrow"/>
              <a:sym typeface="Agrandir Narrow"/>
            </a:endParaRPr>
          </a:p>
          <a:p>
            <a:pPr marL="561341" lvl="1" indent="-280670" algn="just">
              <a:lnSpc>
                <a:spcPts val="3900"/>
              </a:lnSpc>
              <a:buFont typeface="Arial"/>
              <a:buChar char="•"/>
            </a:pPr>
            <a:r>
              <a:rPr lang="en-US" sz="2600" spc="104" dirty="0">
                <a:solidFill>
                  <a:srgbClr val="FFFFFF"/>
                </a:solidFill>
                <a:latin typeface="Agrandir Narrow"/>
                <a:ea typeface="Agrandir Narrow"/>
                <a:cs typeface="Agrandir Narrow"/>
                <a:sym typeface="Agrandir Narrow"/>
              </a:rPr>
              <a:t>In order to apply Transformers to video, our model interprets the input video as a time-space sequence of image patches extracted from the individual frames.</a:t>
            </a:r>
          </a:p>
          <a:p>
            <a:pPr algn="just">
              <a:lnSpc>
                <a:spcPts val="3900"/>
              </a:lnSpc>
            </a:pPr>
            <a:endParaRPr lang="en-US" sz="2600" spc="104" dirty="0">
              <a:solidFill>
                <a:srgbClr val="FFFFFF"/>
              </a:solidFill>
              <a:latin typeface="Agrandir Narrow"/>
              <a:ea typeface="Agrandir Narrow"/>
              <a:cs typeface="Agrandir Narrow"/>
              <a:sym typeface="Agrandir Narrow"/>
            </a:endParaRPr>
          </a:p>
          <a:p>
            <a:pPr marL="561341" lvl="1" indent="-280670" algn="just">
              <a:lnSpc>
                <a:spcPts val="3900"/>
              </a:lnSpc>
              <a:buFont typeface="Arial"/>
              <a:buChar char="•"/>
            </a:pPr>
            <a:r>
              <a:rPr lang="en-US" sz="2600" spc="104" dirty="0">
                <a:solidFill>
                  <a:srgbClr val="FFFFFF"/>
                </a:solidFill>
                <a:latin typeface="Agrandir Narrow"/>
                <a:ea typeface="Agrandir Narrow"/>
                <a:cs typeface="Agrandir Narrow"/>
                <a:sym typeface="Agrandir Narrow"/>
              </a:rPr>
              <a:t>Precisely as NLP Transformers infer the meaning of each word by comparing it with all the other words in the sentence --a procedure known as self-attention, our model captures the semantics of each patch by explicitly comparing it with the other patches in the video.</a:t>
            </a:r>
          </a:p>
          <a:p>
            <a:pPr algn="just">
              <a:lnSpc>
                <a:spcPts val="3900"/>
              </a:lnSpc>
            </a:pPr>
            <a:r>
              <a:rPr lang="en-US" sz="2600" spc="104" dirty="0">
                <a:solidFill>
                  <a:srgbClr val="FFFFFF"/>
                </a:solidFill>
                <a:latin typeface="Agrandir Narrow"/>
                <a:ea typeface="Agrandir Narrow"/>
                <a:cs typeface="Agrandir Narrow"/>
                <a:sym typeface="Agrandir Narrow"/>
              </a:rPr>
              <a:t> </a:t>
            </a:r>
          </a:p>
          <a:p>
            <a:pPr marL="561341" lvl="1" indent="-280670" algn="just">
              <a:lnSpc>
                <a:spcPts val="3900"/>
              </a:lnSpc>
              <a:buFont typeface="Arial"/>
              <a:buChar char="•"/>
            </a:pPr>
            <a:r>
              <a:rPr lang="en-US" sz="2600" spc="104" dirty="0">
                <a:solidFill>
                  <a:srgbClr val="FFFFFF"/>
                </a:solidFill>
                <a:latin typeface="Agrandir Narrow"/>
                <a:ea typeface="Agrandir Narrow"/>
                <a:cs typeface="Agrandir Narrow"/>
                <a:sym typeface="Agrandir Narrow"/>
              </a:rPr>
              <a:t>This makes it possible to capture short-term dependencies between </a:t>
            </a:r>
            <a:r>
              <a:rPr lang="en-US" sz="2600" spc="104" dirty="0" err="1">
                <a:solidFill>
                  <a:srgbClr val="FFFFFF"/>
                </a:solidFill>
                <a:latin typeface="Agrandir Narrow"/>
                <a:ea typeface="Agrandir Narrow"/>
                <a:cs typeface="Agrandir Narrow"/>
                <a:sym typeface="Agrandir Narrow"/>
              </a:rPr>
              <a:t>neighbouring</a:t>
            </a:r>
            <a:r>
              <a:rPr lang="en-US" sz="2600" spc="104" dirty="0">
                <a:solidFill>
                  <a:srgbClr val="FFFFFF"/>
                </a:solidFill>
                <a:latin typeface="Agrandir Narrow"/>
                <a:ea typeface="Agrandir Narrow"/>
                <a:cs typeface="Agrandir Narrow"/>
                <a:sym typeface="Agrandir Narrow"/>
              </a:rPr>
              <a:t> patches as well as long-range correlations between distant patches .</a:t>
            </a:r>
          </a:p>
          <a:p>
            <a:pPr algn="just">
              <a:lnSpc>
                <a:spcPts val="3900"/>
              </a:lnSpc>
            </a:pPr>
            <a:endParaRPr lang="en-US" sz="2600" spc="104" dirty="0">
              <a:solidFill>
                <a:srgbClr val="FFFFFF"/>
              </a:solidFill>
              <a:latin typeface="Agrandir Narrow"/>
              <a:ea typeface="Agrandir Narrow"/>
              <a:cs typeface="Agrandir Narrow"/>
              <a:sym typeface="Agrandir Narrow"/>
            </a:endParaRPr>
          </a:p>
        </p:txBody>
      </p:sp>
      <p:sp>
        <p:nvSpPr>
          <p:cNvPr id="8" name="Freeform 8"/>
          <p:cNvSpPr/>
          <p:nvPr/>
        </p:nvSpPr>
        <p:spPr>
          <a:xfrm rot="-131248">
            <a:off x="7614930" y="6410817"/>
            <a:ext cx="20580823" cy="12273654"/>
          </a:xfrm>
          <a:custGeom>
            <a:avLst/>
            <a:gdLst/>
            <a:ahLst/>
            <a:cxnLst/>
            <a:rect l="l" t="t" r="r" b="b"/>
            <a:pathLst>
              <a:path w="20580823" h="12273654">
                <a:moveTo>
                  <a:pt x="0" y="0"/>
                </a:moveTo>
                <a:lnTo>
                  <a:pt x="20580823" y="0"/>
                </a:lnTo>
                <a:lnTo>
                  <a:pt x="20580823" y="12273655"/>
                </a:lnTo>
                <a:lnTo>
                  <a:pt x="0" y="12273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38999" y="2100609"/>
            <a:ext cx="16230600" cy="6885074"/>
            <a:chOff x="0" y="0"/>
            <a:chExt cx="3366302" cy="1427996"/>
          </a:xfrm>
        </p:grpSpPr>
        <p:sp>
          <p:nvSpPr>
            <p:cNvPr id="10" name="Freeform 10"/>
            <p:cNvSpPr/>
            <p:nvPr/>
          </p:nvSpPr>
          <p:spPr>
            <a:xfrm>
              <a:off x="0" y="0"/>
              <a:ext cx="3366302" cy="1427996"/>
            </a:xfrm>
            <a:custGeom>
              <a:avLst/>
              <a:gdLst/>
              <a:ahLst/>
              <a:cxnLst/>
              <a:rect l="l" t="t" r="r" b="b"/>
              <a:pathLst>
                <a:path w="3366302" h="1427996">
                  <a:moveTo>
                    <a:pt x="0" y="0"/>
                  </a:moveTo>
                  <a:lnTo>
                    <a:pt x="3366302" y="0"/>
                  </a:lnTo>
                  <a:lnTo>
                    <a:pt x="3366302" y="1427996"/>
                  </a:lnTo>
                  <a:lnTo>
                    <a:pt x="0" y="1427996"/>
                  </a:lnTo>
                  <a:close/>
                </a:path>
              </a:pathLst>
            </a:custGeom>
            <a:solidFill>
              <a:srgbClr val="FFFFFF">
                <a:alpha val="22745"/>
              </a:srgbClr>
            </a:solidFill>
            <a:ln cap="sq">
              <a:noFill/>
              <a:prstDash val="solid"/>
              <a:miter/>
            </a:ln>
          </p:spPr>
        </p:sp>
        <p:sp>
          <p:nvSpPr>
            <p:cNvPr id="11" name="TextBox 11"/>
            <p:cNvSpPr txBox="1"/>
            <p:nvPr/>
          </p:nvSpPr>
          <p:spPr>
            <a:xfrm>
              <a:off x="0" y="-28575"/>
              <a:ext cx="3366302" cy="1456571"/>
            </a:xfrm>
            <a:prstGeom prst="rect">
              <a:avLst/>
            </a:prstGeom>
          </p:spPr>
          <p:txBody>
            <a:bodyPr lIns="50800" tIns="50800" rIns="50800" bIns="50800" rtlCol="0" anchor="ctr"/>
            <a:lstStyle/>
            <a:p>
              <a:pPr algn="ctr">
                <a:lnSpc>
                  <a:spcPts val="186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57275"/>
            <a:ext cx="3054310" cy="419099"/>
          </a:xfrm>
          <a:prstGeom prst="rect">
            <a:avLst/>
          </a:prstGeom>
        </p:spPr>
        <p:txBody>
          <a:bodyPr lIns="0" tIns="0" rIns="0" bIns="0" rtlCol="0" anchor="t">
            <a:spAutoFit/>
          </a:bodyPr>
          <a:lstStyle/>
          <a:p>
            <a:pPr algn="ctr">
              <a:lnSpc>
                <a:spcPts val="3299"/>
              </a:lnSpc>
              <a:spcBef>
                <a:spcPct val="0"/>
              </a:spcBef>
            </a:pPr>
            <a:r>
              <a:rPr lang="en-US" sz="2999" b="1" spc="119">
                <a:solidFill>
                  <a:srgbClr val="223289"/>
                </a:solidFill>
                <a:latin typeface="Atkinson Hyperlegible Bold"/>
                <a:ea typeface="Atkinson Hyperlegible Bold"/>
                <a:cs typeface="Atkinson Hyperlegible Bold"/>
                <a:sym typeface="Atkinson Hyperlegible Bold"/>
              </a:rPr>
              <a:t>ARCHITECTURE</a:t>
            </a:r>
          </a:p>
        </p:txBody>
      </p:sp>
      <p:sp>
        <p:nvSpPr>
          <p:cNvPr id="3" name="Freeform 3"/>
          <p:cNvSpPr/>
          <p:nvPr/>
        </p:nvSpPr>
        <p:spPr>
          <a:xfrm rot="-8410917">
            <a:off x="3854866" y="-7609267"/>
            <a:ext cx="29719464" cy="17723608"/>
          </a:xfrm>
          <a:custGeom>
            <a:avLst/>
            <a:gdLst/>
            <a:ahLst/>
            <a:cxnLst/>
            <a:rect l="l" t="t" r="r" b="b"/>
            <a:pathLst>
              <a:path w="29719464" h="17723608">
                <a:moveTo>
                  <a:pt x="0" y="0"/>
                </a:moveTo>
                <a:lnTo>
                  <a:pt x="29719464" y="0"/>
                </a:lnTo>
                <a:lnTo>
                  <a:pt x="29719464" y="17723608"/>
                </a:lnTo>
                <a:lnTo>
                  <a:pt x="0" y="17723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346563">
            <a:off x="-18665618" y="-943952"/>
            <a:ext cx="29719464" cy="17723608"/>
          </a:xfrm>
          <a:custGeom>
            <a:avLst/>
            <a:gdLst/>
            <a:ahLst/>
            <a:cxnLst/>
            <a:rect l="l" t="t" r="r" b="b"/>
            <a:pathLst>
              <a:path w="29719464" h="17723608">
                <a:moveTo>
                  <a:pt x="0" y="0"/>
                </a:moveTo>
                <a:lnTo>
                  <a:pt x="29719465" y="0"/>
                </a:lnTo>
                <a:lnTo>
                  <a:pt x="29719465" y="17723607"/>
                </a:lnTo>
                <a:lnTo>
                  <a:pt x="0" y="17723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2595631"/>
            <a:ext cx="8388578" cy="5567918"/>
          </a:xfrm>
          <a:custGeom>
            <a:avLst/>
            <a:gdLst/>
            <a:ahLst/>
            <a:cxnLst/>
            <a:rect l="l" t="t" r="r" b="b"/>
            <a:pathLst>
              <a:path w="8388578" h="5567918">
                <a:moveTo>
                  <a:pt x="0" y="0"/>
                </a:moveTo>
                <a:lnTo>
                  <a:pt x="8388578" y="0"/>
                </a:lnTo>
                <a:lnTo>
                  <a:pt x="8388578" y="5567918"/>
                </a:lnTo>
                <a:lnTo>
                  <a:pt x="0" y="5567918"/>
                </a:lnTo>
                <a:lnTo>
                  <a:pt x="0" y="0"/>
                </a:lnTo>
                <a:close/>
              </a:path>
            </a:pathLst>
          </a:custGeom>
          <a:blipFill>
            <a:blip r:embed="rId4"/>
            <a:stretch>
              <a:fillRect/>
            </a:stretch>
          </a:blipFill>
        </p:spPr>
      </p:sp>
      <p:sp>
        <p:nvSpPr>
          <p:cNvPr id="6" name="Freeform 6"/>
          <p:cNvSpPr/>
          <p:nvPr/>
        </p:nvSpPr>
        <p:spPr>
          <a:xfrm>
            <a:off x="9905989" y="1028700"/>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1104</Words>
  <Application>Microsoft Office PowerPoint</Application>
  <PresentationFormat>Custom</PresentationFormat>
  <Paragraphs>110</Paragraphs>
  <Slides>23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Atkinson Hyperlegible</vt:lpstr>
      <vt:lpstr>Calibri</vt:lpstr>
      <vt:lpstr>Agrandir Narrow</vt:lpstr>
      <vt:lpstr>Agrandir Narrow Bold</vt:lpstr>
      <vt:lpstr>Atkinson Hyperlegible Bold</vt:lpstr>
      <vt:lpstr>Arial</vt:lpstr>
      <vt:lpstr>Agrandir Narrow Italics</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 HYD</dc:title>
  <cp:lastModifiedBy>Sree Charan M</cp:lastModifiedBy>
  <cp:revision>8</cp:revision>
  <dcterms:created xsi:type="dcterms:W3CDTF">2006-08-16T00:00:00Z</dcterms:created>
  <dcterms:modified xsi:type="dcterms:W3CDTF">2025-04-25T15:57:09Z</dcterms:modified>
  <dc:identifier>DAGloE-OmNA</dc:identifier>
</cp:coreProperties>
</file>